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Open Sans Bold" panose="020B0806030504020204" pitchFamily="34" charset="0"/>
      <p:regular r:id="rId14"/>
      <p:bold r:id="rId15"/>
    </p:embeddedFont>
    <p:embeddedFont>
      <p:font typeface="Poppins" panose="00000500000000000000" pitchFamily="2" charset="0"/>
      <p:regular r:id="rId16"/>
      <p:bold r:id="rId17"/>
      <p:italic r:id="rId18"/>
      <p:boldItalic r:id="rId19"/>
    </p:embeddedFont>
    <p:embeddedFont>
      <p:font typeface="Poppins Bold" panose="00000800000000000000" charset="0"/>
      <p:regular r:id="rId20"/>
    </p:embeddedFont>
    <p:embeddedFont>
      <p:font typeface="Poppins Bold Italics" panose="020B0604020202020204" charset="0"/>
      <p:regular r:id="rId21"/>
    </p:embeddedFont>
    <p:embeddedFont>
      <p:font typeface="Poppins Extra-Light" panose="020B0604020202020204" charset="0"/>
      <p:regular r:id="rId22"/>
    </p:embeddedFont>
    <p:embeddedFont>
      <p:font typeface="Poppins Italics" panose="020B0604020202020204" charset="0"/>
      <p:regular r:id="rId23"/>
    </p:embeddedFont>
    <p:embeddedFont>
      <p:font typeface="Poppins Light" panose="00000400000000000000" pitchFamily="2" charset="0"/>
      <p:regular r:id="rId24"/>
      <p:italic r:id="rId25"/>
    </p:embeddedFont>
    <p:embeddedFont>
      <p:font typeface="Poppins Medium" panose="00000600000000000000" pitchFamily="2" charset="0"/>
      <p:regular r:id="rId26"/>
      <p:italic r:id="rId27"/>
    </p:embeddedFont>
    <p:embeddedFont>
      <p:font typeface="Poppins Semi-Bold" panose="020B0604020202020204" charset="0"/>
      <p:regular r:id="rId28"/>
    </p:embeddedFont>
    <p:embeddedFont>
      <p:font typeface="Ruda Black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2963" autoAdjust="0"/>
  </p:normalViewPr>
  <p:slideViewPr>
    <p:cSldViewPr>
      <p:cViewPr varScale="1">
        <p:scale>
          <a:sx n="26" d="100"/>
          <a:sy n="26" d="100"/>
        </p:scale>
        <p:origin x="1700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8B736-626A-45F5-895E-2BCCFE1521B0}" type="datetimeFigureOut">
              <a:rPr lang="de-DE" smtClean="0"/>
              <a:t>15.11.2025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8499B-EE2C-49FE-9DEF-3D3AAABFA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…Hier zu stehen. Hamburg</a:t>
            </a:r>
            <a:br>
              <a:rPr lang="de-DE" dirty="0"/>
            </a:br>
            <a:r>
              <a:rPr lang="de-DE" dirty="0"/>
              <a:t>… in Hamburg lernt man mit Gegenwind umzugehen, Haltung zu bewahren.</a:t>
            </a:r>
            <a:br>
              <a:rPr lang="de-DE" dirty="0"/>
            </a:br>
            <a:r>
              <a:rPr lang="de-DE" dirty="0"/>
              <a:t>… Erfolg = nicht Lautstärke, sondern Richtung.</a:t>
            </a:r>
            <a:br>
              <a:rPr lang="de-DE" dirty="0"/>
            </a:br>
            <a:r>
              <a:rPr lang="de-DE" dirty="0"/>
              <a:t>… vielleicht liegt es an der Stadt</a:t>
            </a:r>
          </a:p>
          <a:p>
            <a:r>
              <a:rPr lang="de-DE" dirty="0"/>
              <a:t>… leite bei Statista den Bereich New Business.</a:t>
            </a:r>
            <a:br>
              <a:rPr lang="de-DE" dirty="0"/>
            </a:br>
            <a:r>
              <a:rPr lang="de-DE" dirty="0"/>
              <a:t>… war Interim-Managerin &amp; Sales Consultant</a:t>
            </a:r>
            <a:br>
              <a:rPr lang="de-DE" dirty="0"/>
            </a:br>
            <a:r>
              <a:rPr lang="de-DE" dirty="0"/>
              <a:t>…diese Schnittstelle: Mensch Maschine Führung, führt mich zum Thema … </a:t>
            </a:r>
            <a:r>
              <a:rPr lang="de-DE" b="1" dirty="0"/>
              <a:t>„Mehr Mensch durch Maschine – Warum KI nur so gut führt, wie wir führen.“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17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 wir stehen nicht in einer </a:t>
            </a:r>
            <a:r>
              <a:rPr lang="de-DE" dirty="0" err="1"/>
              <a:t>Technologierevoulution</a:t>
            </a:r>
            <a:r>
              <a:rPr lang="de-DE" dirty="0"/>
              <a:t>, sondern in einer </a:t>
            </a:r>
            <a:r>
              <a:rPr lang="de-DE" b="1" dirty="0"/>
              <a:t>Führungs-Revolution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…KI zeigt und uns was möglich ist, aber sie zeigt uns vor allem wer wir sind</a:t>
            </a:r>
            <a:br>
              <a:rPr lang="de-DE" dirty="0"/>
            </a:br>
            <a:r>
              <a:rPr lang="de-DE" dirty="0"/>
              <a:t>… richtig führen, gibt sie uns Zeit, Fokus, Sinn zurück.</a:t>
            </a:r>
            <a:br>
              <a:rPr lang="de-DE" dirty="0"/>
            </a:br>
            <a:r>
              <a:rPr lang="de-DE" dirty="0"/>
              <a:t>… sie befreit uns von Excel statt Gespräch, Kontrolle statt Vertrauen.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schafft Platz – für echtes Leadership</a:t>
            </a:r>
            <a:br>
              <a:rPr lang="de-DE" dirty="0"/>
            </a:br>
            <a:r>
              <a:rPr lang="de-DE" dirty="0"/>
              <a:t>… </a:t>
            </a:r>
            <a:r>
              <a:rPr lang="de-DE" b="1" dirty="0"/>
              <a:t>Mehr Mensch – möglich gemacht durch Maschine.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… nicht weniger Führung, sondern…</a:t>
            </a:r>
            <a:br>
              <a:rPr lang="de-DE" dirty="0"/>
            </a:br>
            <a:r>
              <a:rPr lang="de-DE" dirty="0"/>
              <a:t>…Denn am Ende gilt: </a:t>
            </a:r>
            <a:r>
              <a:rPr lang="de-DE" b="1" dirty="0"/>
              <a:t>„Wer Haltung führt, gestaltet Zukunft!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50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 bin heute </a:t>
            </a:r>
            <a:r>
              <a:rPr lang="de-DE" b="1" dirty="0"/>
              <a:t>nicht hier</a:t>
            </a:r>
            <a:r>
              <a:rPr lang="de-DE" dirty="0"/>
              <a:t>, um etwas zu verkaufen.</a:t>
            </a:r>
            <a:br>
              <a:rPr lang="de-DE" dirty="0"/>
            </a:br>
            <a:r>
              <a:rPr lang="de-DE" dirty="0"/>
              <a:t>… nicht über Statista und Tools </a:t>
            </a:r>
          </a:p>
          <a:p>
            <a:r>
              <a:rPr lang="de-DE" dirty="0"/>
              <a:t>… </a:t>
            </a:r>
            <a:r>
              <a:rPr lang="de-DE" b="1" dirty="0"/>
              <a:t>dieser Summit bietet</a:t>
            </a:r>
            <a:r>
              <a:rPr lang="de-DE" dirty="0"/>
              <a:t>, was uns oft fehlt: Zeit, Raum, Chance.</a:t>
            </a:r>
            <a:br>
              <a:rPr lang="de-DE" dirty="0"/>
            </a:br>
            <a:r>
              <a:rPr lang="de-DE" dirty="0"/>
              <a:t>… will </a:t>
            </a:r>
            <a:r>
              <a:rPr lang="de-DE" b="1" dirty="0"/>
              <a:t>Erfahrungen teilen</a:t>
            </a:r>
            <a:r>
              <a:rPr lang="de-DE" dirty="0"/>
              <a:t>, Einblicke geben, echten Mehrwert stiften.</a:t>
            </a:r>
            <a:br>
              <a:rPr lang="de-DE" dirty="0"/>
            </a:br>
            <a:r>
              <a:rPr lang="de-DE" dirty="0"/>
              <a:t>… Vertrieb, Führung &amp; Technologie </a:t>
            </a:r>
            <a:r>
              <a:rPr lang="de-DE" b="1" dirty="0"/>
              <a:t>verändern sich schneller</a:t>
            </a:r>
          </a:p>
          <a:p>
            <a:r>
              <a:rPr lang="de-DE" dirty="0"/>
              <a:t>… in dieser </a:t>
            </a:r>
            <a:r>
              <a:rPr lang="de-DE" b="1" dirty="0"/>
              <a:t>Geschwindigkeit bestehen </a:t>
            </a:r>
            <a:r>
              <a:rPr lang="de-DE" dirty="0"/>
              <a:t>wollen </a:t>
            </a:r>
          </a:p>
          <a:p>
            <a:r>
              <a:rPr lang="de-DE" dirty="0"/>
              <a:t>… </a:t>
            </a:r>
            <a:r>
              <a:rPr lang="de-DE" b="1" dirty="0"/>
              <a:t>heute liegt der Fokus des Vortrags..: </a:t>
            </a:r>
            <a:r>
              <a:rPr lang="de-DE" dirty="0"/>
              <a:t>Wie führen wir Technologie … Wie </a:t>
            </a:r>
            <a:r>
              <a:rPr lang="de-DE" b="1" dirty="0"/>
              <a:t>werden wir menschlicher </a:t>
            </a:r>
            <a:r>
              <a:rPr lang="de-DE" dirty="0"/>
              <a:t>im Zeitalter der Maschinen?</a:t>
            </a:r>
            <a:br>
              <a:rPr lang="de-DE" dirty="0"/>
            </a:br>
            <a:r>
              <a:rPr lang="de-DE" dirty="0"/>
              <a:t>… Warum </a:t>
            </a:r>
            <a:r>
              <a:rPr lang="de-DE" b="1" dirty="0"/>
              <a:t>unsere größte Führungsaufgab</a:t>
            </a:r>
            <a:r>
              <a:rPr lang="de-DE" dirty="0"/>
              <a:t>e?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110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 nehme euch mit auf eine Reise </a:t>
            </a:r>
            <a:r>
              <a:rPr lang="de-DE" b="1" dirty="0"/>
              <a:t>durch fünf Perspektiven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1️⃣ Das Paradoxon – Warum KI uns menschlicher machen kann.</a:t>
            </a:r>
            <a:br>
              <a:rPr lang="de-DE" dirty="0"/>
            </a:br>
            <a:r>
              <a:rPr lang="de-DE" dirty="0"/>
              <a:t>2️⃣ Der Wandel – Was sich wirklich verändert hat.</a:t>
            </a:r>
            <a:br>
              <a:rPr lang="de-DE" dirty="0"/>
            </a:br>
            <a:r>
              <a:rPr lang="de-DE" dirty="0"/>
              <a:t>3️⃣ Die unsichtbare Falle – Warum KI-Projekte scheitern.</a:t>
            </a:r>
            <a:br>
              <a:rPr lang="de-DE" dirty="0"/>
            </a:br>
            <a:r>
              <a:rPr lang="de-DE" dirty="0"/>
              <a:t>4️⃣ Datenkultur – Die neue Währung.</a:t>
            </a:r>
            <a:br>
              <a:rPr lang="de-DE" dirty="0"/>
            </a:br>
            <a:r>
              <a:rPr lang="de-DE" dirty="0"/>
              <a:t>5️⃣ Individuell statt identisch – Wie KI echte Führung ermöglicht.</a:t>
            </a:r>
            <a:br>
              <a:rPr lang="de-DE" dirty="0"/>
            </a:br>
            <a:r>
              <a:rPr lang="de-DE" dirty="0"/>
              <a:t>… am Ende</a:t>
            </a:r>
            <a:r>
              <a:rPr lang="de-DE" b="1" dirty="0"/>
              <a:t>: 5 Prinzipien </a:t>
            </a:r>
            <a:r>
              <a:rPr lang="de-DE" dirty="0"/>
              <a:t>– Keine Theorie sondern </a:t>
            </a:r>
            <a:r>
              <a:rPr lang="de-DE" b="1" dirty="0"/>
              <a:t>Reise durch Realität</a:t>
            </a:r>
          </a:p>
          <a:p>
            <a:r>
              <a:rPr lang="de-DE" dirty="0"/>
              <a:t>… Macht es euch bequem - Lasst uns gemeinsam hinschauen, was hinter der Faszination Technologie steckt </a:t>
            </a:r>
            <a:r>
              <a:rPr lang="de-DE" b="1" dirty="0"/>
              <a:t>– eine große Frage…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91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 Beobachtung</a:t>
            </a:r>
          </a:p>
          <a:p>
            <a:r>
              <a:rPr lang="de-DE" dirty="0"/>
              <a:t>… Je mehr KI …. nicht weniger Technologie</a:t>
            </a:r>
            <a:br>
              <a:rPr lang="de-DE" dirty="0"/>
            </a:br>
            <a:r>
              <a:rPr lang="de-DE" dirty="0"/>
              <a:t>… </a:t>
            </a:r>
            <a:r>
              <a:rPr lang="de-DE" b="1" dirty="0"/>
              <a:t>Sales-Direktorin in München </a:t>
            </a:r>
            <a:r>
              <a:rPr lang="de-DE" dirty="0"/>
              <a:t>– KI-Analysetool zur Gesprächsauswertung.</a:t>
            </a:r>
            <a:br>
              <a:rPr lang="de-DE" dirty="0"/>
            </a:br>
            <a:r>
              <a:rPr lang="de-DE" dirty="0"/>
              <a:t>… Thomas - diesmal: sieht, </a:t>
            </a:r>
            <a:r>
              <a:rPr lang="de-DE" b="1" dirty="0"/>
              <a:t>Mitarbeiter redet 70 %, stoppt Aufnahme </a:t>
            </a:r>
            <a:r>
              <a:rPr lang="de-DE" dirty="0"/>
              <a:t>– fragt:…</a:t>
            </a:r>
            <a:br>
              <a:rPr lang="de-DE" dirty="0"/>
            </a:br>
            <a:r>
              <a:rPr lang="de-DE" dirty="0"/>
              <a:t>… </a:t>
            </a:r>
            <a:r>
              <a:rPr lang="de-DE" b="1" dirty="0"/>
              <a:t>Keine Kontrolle, KPI Druck, - echtes Verstehen</a:t>
            </a:r>
          </a:p>
          <a:p>
            <a:r>
              <a:rPr lang="de-DE" dirty="0"/>
              <a:t>Bei den nächsten Gesprächen: </a:t>
            </a:r>
            <a:r>
              <a:rPr lang="de-DE" b="1" dirty="0"/>
              <a:t>Thomas hört zu, weniger reden</a:t>
            </a:r>
            <a:r>
              <a:rPr lang="de-DE" dirty="0"/>
              <a:t>….</a:t>
            </a:r>
            <a:br>
              <a:rPr lang="de-DE" dirty="0"/>
            </a:br>
            <a:r>
              <a:rPr lang="de-DE" dirty="0"/>
              <a:t>… drei Monate später: </a:t>
            </a:r>
            <a:r>
              <a:rPr lang="de-DE" b="1" dirty="0"/>
              <a:t>+20 % Abschlussrate.</a:t>
            </a:r>
            <a:br>
              <a:rPr lang="de-DE" b="1" dirty="0"/>
            </a:br>
            <a:r>
              <a:rPr lang="de-DE" dirty="0"/>
              <a:t>… nicht, weil KI verkauft – sondern, weil sie </a:t>
            </a:r>
            <a:r>
              <a:rPr lang="de-DE" b="1" dirty="0"/>
              <a:t>Menschlichkeit sichtbar </a:t>
            </a:r>
            <a:r>
              <a:rPr lang="de-DE" dirty="0"/>
              <a:t>macht.</a:t>
            </a:r>
            <a:br>
              <a:rPr lang="de-DE" dirty="0"/>
            </a:br>
            <a:r>
              <a:rPr lang="de-DE" dirty="0"/>
              <a:t>… Fazit: </a:t>
            </a:r>
            <a:r>
              <a:rPr lang="de-DE" b="1" dirty="0"/>
              <a:t>Je mehr Maschine, desto mehr Mensch – aber nur, wenn wir sie führen, nicht umgekehrt.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89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 Wenn ich…15 Jahre Vertrieb - faszinierend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 </a:t>
            </a:r>
            <a:r>
              <a:rPr lang="de-DE" b="1" dirty="0"/>
              <a:t>Früher Beziehung, heute Berechnung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 Damals </a:t>
            </a:r>
            <a:r>
              <a:rPr lang="de-DE" b="1" dirty="0"/>
              <a:t>beim Kunden, zuhören</a:t>
            </a:r>
            <a:r>
              <a:rPr lang="de-DE" dirty="0"/>
              <a:t>, zwischen den Zeilen spüren.</a:t>
            </a:r>
            <a:br>
              <a:rPr lang="de-DE" dirty="0"/>
            </a:br>
            <a:r>
              <a:rPr lang="de-DE" dirty="0"/>
              <a:t>… Problem: </a:t>
            </a:r>
            <a:r>
              <a:rPr lang="de-DE" b="1" dirty="0"/>
              <a:t>Algorithmus </a:t>
            </a:r>
            <a:r>
              <a:rPr lang="de-DE" dirty="0"/>
              <a:t>erkennt </a:t>
            </a:r>
            <a:r>
              <a:rPr lang="de-DE" dirty="0" err="1"/>
              <a:t>klicks</a:t>
            </a:r>
            <a:br>
              <a:rPr lang="de-DE" dirty="0"/>
            </a:br>
            <a:r>
              <a:rPr lang="de-DE" dirty="0"/>
              <a:t>… Führung </a:t>
            </a:r>
            <a:r>
              <a:rPr lang="de-DE" b="1" dirty="0"/>
              <a:t>beginnt dort, wo Daten enden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 Früher brauchten wir </a:t>
            </a:r>
            <a:r>
              <a:rPr lang="de-DE" b="1" dirty="0"/>
              <a:t>Bauchgefühl,</a:t>
            </a:r>
            <a:r>
              <a:rPr lang="de-DE" dirty="0"/>
              <a:t> heute brauchen wir </a:t>
            </a:r>
            <a:r>
              <a:rPr lang="de-DE" b="1" dirty="0"/>
              <a:t>Führung.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 Eigentlicher Wandel, sondern </a:t>
            </a:r>
            <a:r>
              <a:rPr lang="de-DE" b="1" dirty="0"/>
              <a:t>Reaktion zu Reflexion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 Führung = Lücke </a:t>
            </a:r>
            <a:r>
              <a:rPr lang="de-DE" b="1" dirty="0"/>
              <a:t>schließen zwischen Klick &amp; Kauf</a:t>
            </a:r>
            <a:r>
              <a:rPr lang="de-DE" dirty="0"/>
              <a:t>, Wissen…</a:t>
            </a:r>
            <a:br>
              <a:rPr lang="de-DE" dirty="0"/>
            </a:br>
            <a:r>
              <a:rPr lang="de-DE" dirty="0"/>
              <a:t>…Es </a:t>
            </a:r>
            <a:r>
              <a:rPr lang="de-DE" b="1" dirty="0"/>
              <a:t>reicht nicht zu wissen was passiert….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…Unterschied gute Führung - Verwaltung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77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…Viele Organisationen: Technikproblem - Führungsproblem</a:t>
            </a:r>
            <a:br>
              <a:rPr lang="de-DE" dirty="0"/>
            </a:br>
            <a:r>
              <a:rPr lang="de-DE" dirty="0"/>
              <a:t>… BCG </a:t>
            </a:r>
            <a:r>
              <a:rPr lang="de-DE" b="1" dirty="0"/>
              <a:t>„Human Leadership Gap“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 Organisationen </a:t>
            </a:r>
            <a:r>
              <a:rPr lang="de-DE" b="1" dirty="0"/>
              <a:t>führen KI technisch, aber nicht strategisch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 Beispiel: ein </a:t>
            </a:r>
            <a:r>
              <a:rPr lang="de-DE" dirty="0" err="1"/>
              <a:t>Unt</a:t>
            </a:r>
            <a:r>
              <a:rPr lang="de-DE" dirty="0"/>
              <a:t> </a:t>
            </a:r>
            <a:r>
              <a:rPr lang="de-DE" b="1" dirty="0"/>
              <a:t>Coaching Tool eingeführt</a:t>
            </a:r>
            <a:r>
              <a:rPr lang="de-DE" dirty="0"/>
              <a:t>, „alle Calls werden aufgezeichnet“… …..keine Einbindung, kein Warum</a:t>
            </a:r>
          </a:p>
          <a:p>
            <a:r>
              <a:rPr lang="de-DE" dirty="0"/>
              <a:t>… 2 Monate – </a:t>
            </a:r>
            <a:r>
              <a:rPr lang="de-DE" b="1" dirty="0"/>
              <a:t>Nutzungsrate 10%</a:t>
            </a:r>
          </a:p>
          <a:p>
            <a:r>
              <a:rPr lang="de-DE" b="1" dirty="0"/>
              <a:t>…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war kein Fortschritt. Das war fehlende Führung in digitaler…</a:t>
            </a:r>
            <a:br>
              <a:rPr lang="de-DE" b="1" dirty="0"/>
            </a:br>
            <a:r>
              <a:rPr lang="de-DE" dirty="0"/>
              <a:t>… Unsichtbare Falle: KI ist kein Projekt – sie ist ein </a:t>
            </a:r>
            <a:r>
              <a:rPr lang="de-DE" b="1" dirty="0"/>
              <a:t>Kulturtest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… Sie prüft, ob Führung Vertrauen und Sinn vermitteln kann.</a:t>
            </a:r>
            <a:br>
              <a:rPr lang="de-DE" dirty="0"/>
            </a:br>
            <a:r>
              <a:rPr lang="de-DE" dirty="0"/>
              <a:t>… BCG-Fazit: </a:t>
            </a:r>
            <a:r>
              <a:rPr lang="de-DE" dirty="0" err="1"/>
              <a:t>Orga</a:t>
            </a:r>
            <a:r>
              <a:rPr lang="de-DE" dirty="0"/>
              <a:t> die </a:t>
            </a:r>
            <a:r>
              <a:rPr lang="de-DE" dirty="0" err="1"/>
              <a:t>erfogreich</a:t>
            </a:r>
            <a:r>
              <a:rPr lang="de-DE" dirty="0"/>
              <a:t> KI </a:t>
            </a:r>
            <a:r>
              <a:rPr lang="de-DE" dirty="0" err="1"/>
              <a:t>skallieren</a:t>
            </a:r>
            <a:r>
              <a:rPr lang="de-DE" dirty="0"/>
              <a:t> ….unterscheiden sich…</a:t>
            </a:r>
            <a:br>
              <a:rPr lang="de-DE" dirty="0"/>
            </a:br>
            <a:r>
              <a:rPr lang="de-DE" dirty="0"/>
              <a:t>… Führung </a:t>
            </a:r>
            <a:r>
              <a:rPr lang="de-DE" b="1" dirty="0"/>
              <a:t>im KI-Zeitalter = Menschen durch die Maschine </a:t>
            </a:r>
            <a:r>
              <a:rPr lang="de-DE" dirty="0"/>
              <a:t>führen, nicht von ihr.</a:t>
            </a:r>
            <a:br>
              <a:rPr lang="de-DE" dirty="0"/>
            </a:br>
            <a:r>
              <a:rPr lang="de-DE" b="1" dirty="0"/>
              <a:t>… KI spiegelt: nicht, was Tools können </a:t>
            </a:r>
            <a:r>
              <a:rPr lang="de-DE" dirty="0"/>
              <a:t>– sondern, wie gut wir 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44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… „Bevor KI Wert schafft, braucht sie Wahrheit.“</a:t>
            </a:r>
            <a:br>
              <a:rPr lang="de-DE" dirty="0"/>
            </a:br>
            <a:r>
              <a:rPr lang="de-DE" dirty="0"/>
              <a:t>… </a:t>
            </a:r>
            <a:r>
              <a:rPr lang="de-DE" b="1" dirty="0"/>
              <a:t>Wahrheit beginnt bei Daten.</a:t>
            </a:r>
            <a:br>
              <a:rPr lang="de-DE" dirty="0"/>
            </a:br>
            <a:r>
              <a:rPr lang="de-DE" dirty="0"/>
              <a:t>… 7 von 10 Unternehmen – </a:t>
            </a:r>
            <a:r>
              <a:rPr lang="de-DE" b="1" dirty="0"/>
              <a:t>unvollständige CRMs,</a:t>
            </a:r>
            <a:br>
              <a:rPr lang="de-DE" dirty="0"/>
            </a:br>
            <a:r>
              <a:rPr lang="de-DE" dirty="0"/>
              <a:t>… wir trainieren </a:t>
            </a:r>
            <a:r>
              <a:rPr lang="de-DE" b="1" dirty="0"/>
              <a:t>KI auf Illusionen </a:t>
            </a:r>
            <a:r>
              <a:rPr lang="de-DE" dirty="0"/>
              <a:t>und wundern </a:t>
            </a:r>
            <a:r>
              <a:rPr lang="de-DE" b="1" dirty="0"/>
              <a:t>uns über falsche </a:t>
            </a:r>
            <a:r>
              <a:rPr lang="de-DE" dirty="0"/>
              <a:t>Ergebnisse.</a:t>
            </a:r>
            <a:br>
              <a:rPr lang="de-DE" dirty="0"/>
            </a:br>
            <a:r>
              <a:rPr lang="de-DE" dirty="0"/>
              <a:t>… Beispiel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 Unternehmen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vertraute auf sein automatisches Lead-Scoring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besten Leads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System lernt: gute Leads = aus schnellen Abschlüssen</a:t>
            </a:r>
            <a:br>
              <a:rPr lang="de-DE" dirty="0"/>
            </a:br>
            <a:r>
              <a:rPr lang="de-DE" dirty="0"/>
              <a:t>… Neue, strategische Leads fallen durchs Raster - </a:t>
            </a:r>
            <a:br>
              <a:rPr lang="de-DE" dirty="0"/>
            </a:br>
            <a:r>
              <a:rPr lang="de-DE" dirty="0"/>
              <a:t>… Nicht weil KI fehlerhaft war, sondern Daten schlecht</a:t>
            </a:r>
            <a:br>
              <a:rPr lang="de-DE" dirty="0"/>
            </a:br>
            <a:r>
              <a:rPr lang="de-DE" b="1" dirty="0"/>
              <a:t>… Datenqualität = Führungsqualität.</a:t>
            </a:r>
            <a:br>
              <a:rPr lang="de-DE" dirty="0"/>
            </a:br>
            <a:r>
              <a:rPr lang="de-DE" dirty="0"/>
              <a:t>… Wenn CRM Chaos enthält – wird Chaos verstärkt</a:t>
            </a:r>
            <a:br>
              <a:rPr lang="de-DE" dirty="0"/>
            </a:br>
            <a:r>
              <a:rPr lang="de-DE" dirty="0"/>
              <a:t>… </a:t>
            </a:r>
            <a:r>
              <a:rPr lang="de-DE" b="1" dirty="0"/>
              <a:t>KI spiegelt nicht, was du willst, sondern was du tust.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70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 KI verändert nicht nur Prozesse sondern Fundament Führung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…von linear zu zirkulär.</a:t>
            </a:r>
            <a:br>
              <a:rPr lang="de-DE" b="1" dirty="0"/>
            </a:br>
            <a:r>
              <a:rPr lang="de-DE" dirty="0"/>
              <a:t>… Ein Beispiel aus einem Team was durch KI analysierte, performt, stagniert,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…Marcel, ein </a:t>
            </a:r>
            <a:r>
              <a:rPr lang="de-DE" b="1" dirty="0" err="1"/>
              <a:t>Verkäufer„rote</a:t>
            </a:r>
            <a:r>
              <a:rPr lang="de-DE" b="1" dirty="0"/>
              <a:t> Zone“ – System meldet Performance Risiko. Typischer Fall: PIP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… Die Führungskraft schaut Analyse  zeigt: Gesprächsdauer kurz</a:t>
            </a:r>
            <a:br>
              <a:rPr lang="de-DE" dirty="0"/>
            </a:br>
            <a:r>
              <a:rPr lang="de-DE" dirty="0"/>
              <a:t>… Leader öffnet kein Dashboard, </a:t>
            </a:r>
            <a:r>
              <a:rPr lang="de-DE" b="1" dirty="0"/>
              <a:t>sondern Gespräch.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… Warum sind deine Gespräche kurz – aufgenommen </a:t>
            </a:r>
            <a:br>
              <a:rPr lang="de-DE" dirty="0"/>
            </a:br>
            <a:r>
              <a:rPr lang="de-DE" b="1" dirty="0"/>
              <a:t>… Aha-Moment</a:t>
            </a:r>
            <a:r>
              <a:rPr lang="de-DE" dirty="0"/>
              <a:t>: kein Performance-, sondern Vertrauensproblem.</a:t>
            </a:r>
            <a:br>
              <a:rPr lang="de-DE" dirty="0"/>
            </a:br>
            <a:r>
              <a:rPr lang="de-DE" dirty="0"/>
              <a:t>… Unterschied zwischen </a:t>
            </a:r>
            <a:r>
              <a:rPr lang="de-DE" b="1" dirty="0"/>
              <a:t>Kontrolle und Kontext.</a:t>
            </a:r>
            <a:br>
              <a:rPr lang="de-DE" b="1" dirty="0"/>
            </a:br>
            <a:r>
              <a:rPr lang="de-DE" b="1" dirty="0"/>
              <a:t>… Früher: führen nach Durchschnitt </a:t>
            </a:r>
            <a:r>
              <a:rPr lang="de-DE" dirty="0"/>
              <a:t>– heute: führen nach Mensch.</a:t>
            </a:r>
            <a:br>
              <a:rPr lang="de-DE" dirty="0"/>
            </a:br>
            <a:r>
              <a:rPr lang="de-DE" dirty="0"/>
              <a:t>… KI zeigt </a:t>
            </a:r>
            <a:r>
              <a:rPr lang="de-DE" b="1" dirty="0"/>
              <a:t>Muster</a:t>
            </a:r>
            <a:r>
              <a:rPr lang="de-DE" dirty="0"/>
              <a:t>, Leader verstehen warum.</a:t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930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1️⃣ </a:t>
            </a:r>
            <a:r>
              <a:rPr lang="de-DE" b="1" dirty="0"/>
              <a:t>Führe Sinn – nicht Systeme.</a:t>
            </a:r>
            <a:br>
              <a:rPr lang="de-DE" dirty="0"/>
            </a:br>
            <a:r>
              <a:rPr lang="de-DE" dirty="0"/>
              <a:t>… KI liefert Daten, du gibst Bedeutung.</a:t>
            </a:r>
            <a:br>
              <a:rPr lang="de-DE" dirty="0"/>
            </a:br>
            <a:r>
              <a:rPr lang="de-DE" dirty="0"/>
              <a:t>… erkläre das Warum, nicht nur das Wie.</a:t>
            </a:r>
          </a:p>
          <a:p>
            <a:r>
              <a:rPr lang="de-DE" dirty="0"/>
              <a:t>2️⃣ </a:t>
            </a:r>
            <a:r>
              <a:rPr lang="de-DE" b="1" dirty="0"/>
              <a:t>Gestalte Vertrauen, bevor du Veränderung steuerst.</a:t>
            </a:r>
            <a:br>
              <a:rPr lang="de-DE" dirty="0"/>
            </a:br>
            <a:r>
              <a:rPr lang="de-DE" dirty="0"/>
              <a:t>… Menschen akzeptieren KI, wenn sie gesehen statt kontrolliert und eingebunden werden.</a:t>
            </a:r>
            <a:br>
              <a:rPr lang="de-DE" dirty="0"/>
            </a:br>
            <a:r>
              <a:rPr lang="de-DE" dirty="0"/>
              <a:t>… erkläre, bevor du einführst – involviere, bevor du misst.</a:t>
            </a:r>
          </a:p>
          <a:p>
            <a:r>
              <a:rPr lang="de-DE" dirty="0"/>
              <a:t>3️⃣ </a:t>
            </a:r>
            <a:r>
              <a:rPr lang="de-DE" b="1" dirty="0"/>
              <a:t>Führe individuell – nicht identisch.</a:t>
            </a:r>
            <a:br>
              <a:rPr lang="de-DE" dirty="0"/>
            </a:br>
            <a:r>
              <a:rPr lang="de-DE" dirty="0"/>
              <a:t>… KI zeigt Muster, aber kennt keine Menschen.</a:t>
            </a:r>
            <a:br>
              <a:rPr lang="de-DE" dirty="0"/>
            </a:br>
            <a:r>
              <a:rPr lang="de-DE" dirty="0"/>
              <a:t>… nutze diese Muster, um Unterschiede zu verstehen</a:t>
            </a:r>
          </a:p>
          <a:p>
            <a:r>
              <a:rPr lang="de-DE" dirty="0"/>
              <a:t>4️⃣ </a:t>
            </a:r>
            <a:r>
              <a:rPr lang="de-DE" b="1" dirty="0"/>
              <a:t>Mach Datenpflege zur Führungsaufgabe.</a:t>
            </a:r>
            <a:br>
              <a:rPr lang="de-DE" dirty="0"/>
            </a:br>
            <a:r>
              <a:rPr lang="de-DE" dirty="0"/>
              <a:t>… Klarheit in Daten = Klarheit in Entscheidungen.</a:t>
            </a:r>
            <a:br>
              <a:rPr lang="de-DE" dirty="0"/>
            </a:br>
            <a:r>
              <a:rPr lang="de-DE" dirty="0"/>
              <a:t>… saubere Basis führt zum Erfolg</a:t>
            </a:r>
          </a:p>
          <a:p>
            <a:r>
              <a:rPr lang="de-DE" dirty="0"/>
              <a:t>5️⃣ </a:t>
            </a:r>
            <a:r>
              <a:rPr lang="de-DE" b="1" dirty="0"/>
              <a:t>Nutze KI, um Menschlichkeit sichtbar zu machen.</a:t>
            </a:r>
            <a:br>
              <a:rPr lang="de-DE" dirty="0"/>
            </a:br>
            <a:r>
              <a:rPr lang="de-DE" dirty="0"/>
              <a:t>… Technologie misst Verhalten aber nur Führung erkennt Mensch</a:t>
            </a:r>
            <a:br>
              <a:rPr lang="de-DE" dirty="0"/>
            </a:br>
            <a:r>
              <a:rPr lang="de-DE" dirty="0"/>
              <a:t>… nutze KI, um Gespräche zu öffnen, nicht um Kontrolle zu erweitern.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499B-EE2C-49FE-9DEF-3D3AAABFABC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78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79616">
            <a:off x="-2475067" y="-1725000"/>
            <a:ext cx="11173984" cy="7393795"/>
          </a:xfrm>
          <a:custGeom>
            <a:avLst/>
            <a:gdLst/>
            <a:ahLst/>
            <a:cxnLst/>
            <a:rect l="l" t="t" r="r" b="b"/>
            <a:pathLst>
              <a:path w="11173984" h="7393795">
                <a:moveTo>
                  <a:pt x="0" y="0"/>
                </a:moveTo>
                <a:lnTo>
                  <a:pt x="11173984" y="0"/>
                </a:lnTo>
                <a:lnTo>
                  <a:pt x="11173984" y="7393795"/>
                </a:lnTo>
                <a:lnTo>
                  <a:pt x="0" y="73937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AutoShape 3"/>
          <p:cNvSpPr/>
          <p:nvPr/>
        </p:nvSpPr>
        <p:spPr>
          <a:xfrm>
            <a:off x="1986307" y="2329606"/>
            <a:ext cx="0" cy="1536244"/>
          </a:xfrm>
          <a:prstGeom prst="line">
            <a:avLst/>
          </a:prstGeom>
          <a:ln w="133350" cap="flat">
            <a:solidFill>
              <a:srgbClr val="052F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5266767" y="67779"/>
            <a:ext cx="2448083" cy="2448083"/>
          </a:xfrm>
          <a:custGeom>
            <a:avLst/>
            <a:gdLst/>
            <a:ahLst/>
            <a:cxnLst/>
            <a:rect l="l" t="t" r="r" b="b"/>
            <a:pathLst>
              <a:path w="2448083" h="2448083">
                <a:moveTo>
                  <a:pt x="0" y="0"/>
                </a:moveTo>
                <a:lnTo>
                  <a:pt x="2448082" y="0"/>
                </a:lnTo>
                <a:lnTo>
                  <a:pt x="2448082" y="2448083"/>
                </a:lnTo>
                <a:lnTo>
                  <a:pt x="0" y="244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9821461" y="6104315"/>
            <a:ext cx="2628272" cy="35043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8077296" y="4041890"/>
            <a:ext cx="2782751" cy="3710334"/>
          </a:xfrm>
          <a:prstGeom prst="roundRect">
            <a:avLst>
              <a:gd name="adj" fmla="val 3857"/>
            </a:avLst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4100799" y="4087536"/>
            <a:ext cx="3130472" cy="3619042"/>
            <a:chOff x="0" y="0"/>
            <a:chExt cx="772949" cy="8935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2949" cy="893582"/>
            </a:xfrm>
            <a:custGeom>
              <a:avLst/>
              <a:gdLst/>
              <a:ahLst/>
              <a:cxnLst/>
              <a:rect l="l" t="t" r="r" b="b"/>
              <a:pathLst>
                <a:path w="772949" h="893582">
                  <a:moveTo>
                    <a:pt x="56881" y="0"/>
                  </a:moveTo>
                  <a:lnTo>
                    <a:pt x="716068" y="0"/>
                  </a:lnTo>
                  <a:cubicBezTo>
                    <a:pt x="731153" y="0"/>
                    <a:pt x="745621" y="5993"/>
                    <a:pt x="756288" y="16660"/>
                  </a:cubicBezTo>
                  <a:cubicBezTo>
                    <a:pt x="766956" y="27327"/>
                    <a:pt x="772949" y="41795"/>
                    <a:pt x="772949" y="56881"/>
                  </a:cubicBezTo>
                  <a:lnTo>
                    <a:pt x="772949" y="836701"/>
                  </a:lnTo>
                  <a:cubicBezTo>
                    <a:pt x="772949" y="851787"/>
                    <a:pt x="766956" y="866255"/>
                    <a:pt x="756288" y="876922"/>
                  </a:cubicBezTo>
                  <a:cubicBezTo>
                    <a:pt x="745621" y="887589"/>
                    <a:pt x="731153" y="893582"/>
                    <a:pt x="716068" y="893582"/>
                  </a:cubicBezTo>
                  <a:lnTo>
                    <a:pt x="56881" y="893582"/>
                  </a:lnTo>
                  <a:cubicBezTo>
                    <a:pt x="25466" y="893582"/>
                    <a:pt x="0" y="868115"/>
                    <a:pt x="0" y="836701"/>
                  </a:cubicBezTo>
                  <a:lnTo>
                    <a:pt x="0" y="56881"/>
                  </a:lnTo>
                  <a:cubicBezTo>
                    <a:pt x="0" y="41795"/>
                    <a:pt x="5993" y="27327"/>
                    <a:pt x="16660" y="16660"/>
                  </a:cubicBezTo>
                  <a:cubicBezTo>
                    <a:pt x="27327" y="5993"/>
                    <a:pt x="41795" y="0"/>
                    <a:pt x="56881" y="0"/>
                  </a:cubicBezTo>
                  <a:close/>
                </a:path>
              </a:pathLst>
            </a:custGeom>
            <a:blipFill>
              <a:blip r:embed="rId8"/>
              <a:stretch>
                <a:fillRect l="-27459" r="-2668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" name="Freeform 9"/>
          <p:cNvSpPr/>
          <p:nvPr/>
        </p:nvSpPr>
        <p:spPr>
          <a:xfrm>
            <a:off x="6159626" y="6443208"/>
            <a:ext cx="3835340" cy="3835340"/>
          </a:xfrm>
          <a:prstGeom prst="roundRect">
            <a:avLst>
              <a:gd name="adj" fmla="val 7777"/>
            </a:avLst>
          </a:pr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2826060" y="8360878"/>
            <a:ext cx="4193209" cy="859608"/>
          </a:xfrm>
          <a:custGeom>
            <a:avLst/>
            <a:gdLst/>
            <a:ahLst/>
            <a:cxnLst/>
            <a:rect l="l" t="t" r="r" b="b"/>
            <a:pathLst>
              <a:path w="4193209" h="859608">
                <a:moveTo>
                  <a:pt x="0" y="0"/>
                </a:moveTo>
                <a:lnTo>
                  <a:pt x="4193208" y="0"/>
                </a:lnTo>
                <a:lnTo>
                  <a:pt x="4193208" y="859608"/>
                </a:lnTo>
                <a:lnTo>
                  <a:pt x="0" y="859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>
            <a:off x="11460610" y="4594091"/>
            <a:ext cx="6254239" cy="2605933"/>
          </a:xfrm>
          <a:prstGeom prst="roundRect">
            <a:avLst>
              <a:gd name="adj" fmla="val 11909"/>
            </a:avLst>
          </a:pr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2" name="Group 12"/>
          <p:cNvGrpSpPr/>
          <p:nvPr/>
        </p:nvGrpSpPr>
        <p:grpSpPr>
          <a:xfrm>
            <a:off x="2307015" y="2216431"/>
            <a:ext cx="10457920" cy="1620844"/>
            <a:chOff x="0" y="0"/>
            <a:chExt cx="13943893" cy="216112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3943893" cy="789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290"/>
                </a:lnSpc>
              </a:pPr>
              <a:r>
                <a:rPr lang="en-US" sz="3900">
                  <a:solidFill>
                    <a:srgbClr val="052F45"/>
                  </a:solidFill>
                  <a:latin typeface="Poppins"/>
                  <a:ea typeface="Poppins"/>
                  <a:cs typeface="Poppins"/>
                  <a:sym typeface="Poppins"/>
                </a:rPr>
                <a:t>MEHR MENSCH DURCH MASCHINE –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47285"/>
              <a:ext cx="13943893" cy="1513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4290"/>
                </a:lnSpc>
              </a:pPr>
              <a:r>
                <a:rPr lang="en-US" sz="3900" b="1" dirty="0">
                  <a:solidFill>
                    <a:srgbClr val="052F4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WARUM KI NUR SO GUT FÜHRT, WIE WIR FÜHREN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73187" y="9890799"/>
            <a:ext cx="4930492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6577" y="2185568"/>
            <a:ext cx="11879304" cy="7914586"/>
          </a:xfrm>
          <a:custGeom>
            <a:avLst/>
            <a:gdLst/>
            <a:ahLst/>
            <a:cxnLst/>
            <a:rect l="l" t="t" r="r" b="b"/>
            <a:pathLst>
              <a:path w="11879304" h="7914586">
                <a:moveTo>
                  <a:pt x="0" y="0"/>
                </a:moveTo>
                <a:lnTo>
                  <a:pt x="11879304" y="0"/>
                </a:lnTo>
                <a:lnTo>
                  <a:pt x="11879304" y="7914587"/>
                </a:lnTo>
                <a:lnTo>
                  <a:pt x="0" y="7914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967388" y="1000125"/>
            <a:ext cx="9260185" cy="118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899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Mehr Mensch - </a:t>
            </a:r>
          </a:p>
          <a:p>
            <a:pPr algn="l">
              <a:lnSpc>
                <a:spcPts val="4570"/>
              </a:lnSpc>
            </a:pPr>
            <a:r>
              <a:rPr lang="en-US" sz="3899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Möglich gemacht durch Maschine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8898938" y="-1542779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8"/>
                </a:lnTo>
                <a:lnTo>
                  <a:pt x="0" y="13372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2488610" y="2185568"/>
            <a:ext cx="11867271" cy="7914586"/>
          </a:xfrm>
          <a:custGeom>
            <a:avLst/>
            <a:gdLst/>
            <a:ahLst/>
            <a:cxnLst/>
            <a:rect l="l" t="t" r="r" b="b"/>
            <a:pathLst>
              <a:path w="11834622" h="7884817">
                <a:moveTo>
                  <a:pt x="0" y="0"/>
                </a:moveTo>
                <a:lnTo>
                  <a:pt x="11834623" y="0"/>
                </a:lnTo>
                <a:lnTo>
                  <a:pt x="11834623" y="7884817"/>
                </a:lnTo>
                <a:lnTo>
                  <a:pt x="0" y="78848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6" name="TextBox 6"/>
          <p:cNvSpPr txBox="1"/>
          <p:nvPr/>
        </p:nvSpPr>
        <p:spPr>
          <a:xfrm>
            <a:off x="14073187" y="9890799"/>
            <a:ext cx="4930492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</a:t>
            </a:r>
            <a:r>
              <a:rPr lang="en-US" sz="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durch</a:t>
            </a:r>
            <a:r>
              <a:rPr lang="en-US" sz="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Maschine</a:t>
            </a:r>
            <a:r>
              <a:rPr lang="en-US" sz="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6433692" y="-2705100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9"/>
                </a:lnTo>
                <a:lnTo>
                  <a:pt x="0" y="13372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38225" y="2752154"/>
            <a:ext cx="8715375" cy="52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0"/>
              </a:lnSpc>
            </a:pPr>
            <a:r>
              <a:rPr lang="en-US" sz="9500" b="1" spc="-589" dirty="0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Danke </a:t>
            </a:r>
            <a:r>
              <a:rPr lang="en-US" sz="9500" b="1" spc="-589" dirty="0" err="1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euch</a:t>
            </a:r>
            <a:r>
              <a:rPr lang="en-US" sz="9500" b="1" spc="-589" dirty="0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!</a:t>
            </a:r>
          </a:p>
          <a:p>
            <a:pPr algn="l">
              <a:lnSpc>
                <a:spcPts val="7980"/>
              </a:lnSpc>
            </a:pPr>
            <a:endParaRPr lang="en-US" sz="9500" b="1" spc="-589" dirty="0">
              <a:solidFill>
                <a:srgbClr val="00A4BA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  <a:p>
            <a:pPr algn="l">
              <a:lnSpc>
                <a:spcPts val="7980"/>
              </a:lnSpc>
            </a:pPr>
            <a:r>
              <a:rPr lang="en-US" sz="9500" b="1" spc="-589" dirty="0" err="1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Lasst</a:t>
            </a:r>
            <a:r>
              <a:rPr lang="en-US" sz="9500" b="1" spc="-589" dirty="0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9500" b="1" spc="-589" dirty="0" err="1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uns</a:t>
            </a:r>
            <a:r>
              <a:rPr lang="en-US" sz="9500" b="1" spc="-589" dirty="0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in </a:t>
            </a:r>
            <a:r>
              <a:rPr lang="en-US" sz="9500" b="1" spc="-589" dirty="0" err="1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Verbindung</a:t>
            </a:r>
            <a:r>
              <a:rPr lang="en-US" sz="9500" b="1" spc="-589" dirty="0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9500" b="1" spc="-589" dirty="0" err="1">
                <a:solidFill>
                  <a:srgbClr val="00A4B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bleiben</a:t>
            </a:r>
            <a:endParaRPr lang="en-US" sz="9500" b="1" spc="-589" dirty="0">
              <a:solidFill>
                <a:srgbClr val="00A4BA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89310" y="8121167"/>
            <a:ext cx="8154690" cy="41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  <a:spcBef>
                <a:spcPct val="0"/>
              </a:spcBef>
            </a:pPr>
            <a:r>
              <a:rPr lang="en-US" sz="2100">
                <a:solidFill>
                  <a:srgbClr val="00A4BA"/>
                </a:solidFill>
                <a:latin typeface="Poppins"/>
                <a:ea typeface="Poppins"/>
                <a:cs typeface="Poppins"/>
                <a:sym typeface="Poppins"/>
              </a:rPr>
              <a:t>Scanne den QR-Code und connecte dich mit mir auf LinkedIn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73187" y="9890799"/>
            <a:ext cx="4930492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  <p:pic>
        <p:nvPicPr>
          <p:cNvPr id="9" name="Grafik 8" descr="Ein Bild, das Muster, Quadrat, Kunst, Grafiken enthält.&#10;&#10;KI-generierte Inhalte können fehlerhaft sein.">
            <a:extLst>
              <a:ext uri="{FF2B5EF4-FFF2-40B4-BE49-F238E27FC236}">
                <a16:creationId xmlns:a16="http://schemas.microsoft.com/office/drawing/2014/main" id="{86C4A12D-8197-9527-B25E-EC53884ED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974" y="3341161"/>
            <a:ext cx="5725026" cy="5629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60399"/>
            <a:ext cx="8274515" cy="11553097"/>
          </a:xfrm>
          <a:custGeom>
            <a:avLst/>
            <a:gdLst/>
            <a:ahLst/>
            <a:cxnLst/>
            <a:rect l="l" t="t" r="r" b="b"/>
            <a:pathLst>
              <a:path w="8274515" h="11553097">
                <a:moveTo>
                  <a:pt x="0" y="0"/>
                </a:moveTo>
                <a:lnTo>
                  <a:pt x="8274515" y="0"/>
                </a:lnTo>
                <a:lnTo>
                  <a:pt x="8274515" y="11553096"/>
                </a:lnTo>
                <a:lnTo>
                  <a:pt x="0" y="11553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grpSp>
        <p:nvGrpSpPr>
          <p:cNvPr id="9" name="Group 9"/>
          <p:cNvGrpSpPr/>
          <p:nvPr/>
        </p:nvGrpSpPr>
        <p:grpSpPr>
          <a:xfrm>
            <a:off x="2025545" y="4354809"/>
            <a:ext cx="4758095" cy="2446194"/>
            <a:chOff x="0" y="0"/>
            <a:chExt cx="1240031" cy="6375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0031" cy="637515"/>
            </a:xfrm>
            <a:custGeom>
              <a:avLst/>
              <a:gdLst/>
              <a:ahLst/>
              <a:cxnLst/>
              <a:rect l="l" t="t" r="r" b="b"/>
              <a:pathLst>
                <a:path w="1240031" h="637515">
                  <a:moveTo>
                    <a:pt x="32542" y="0"/>
                  </a:moveTo>
                  <a:lnTo>
                    <a:pt x="1207489" y="0"/>
                  </a:lnTo>
                  <a:cubicBezTo>
                    <a:pt x="1225462" y="0"/>
                    <a:pt x="1240031" y="14570"/>
                    <a:pt x="1240031" y="32542"/>
                  </a:cubicBezTo>
                  <a:lnTo>
                    <a:pt x="1240031" y="604973"/>
                  </a:lnTo>
                  <a:cubicBezTo>
                    <a:pt x="1240031" y="622946"/>
                    <a:pt x="1225462" y="637515"/>
                    <a:pt x="1207489" y="637515"/>
                  </a:cubicBezTo>
                  <a:lnTo>
                    <a:pt x="32542" y="637515"/>
                  </a:lnTo>
                  <a:cubicBezTo>
                    <a:pt x="14570" y="637515"/>
                    <a:pt x="0" y="622946"/>
                    <a:pt x="0" y="604973"/>
                  </a:cubicBezTo>
                  <a:lnTo>
                    <a:pt x="0" y="32542"/>
                  </a:lnTo>
                  <a:cubicBezTo>
                    <a:pt x="0" y="14570"/>
                    <a:pt x="14570" y="0"/>
                    <a:pt x="32542" y="0"/>
                  </a:cubicBezTo>
                  <a:close/>
                </a:path>
              </a:pathLst>
            </a:custGeom>
            <a:solidFill>
              <a:srgbClr val="052F45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240031" cy="704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30066" y="4354809"/>
            <a:ext cx="6632388" cy="3500427"/>
          </a:xfrm>
          <a:prstGeom prst="roundRect">
            <a:avLst>
              <a:gd name="adj" fmla="val 9140"/>
            </a:avLst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9" name="TextBox 19"/>
          <p:cNvSpPr txBox="1"/>
          <p:nvPr/>
        </p:nvSpPr>
        <p:spPr>
          <a:xfrm>
            <a:off x="1436275" y="2066165"/>
            <a:ext cx="5718034" cy="180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6000" b="1">
                <a:solidFill>
                  <a:srgbClr val="052F4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Warum ich heute hier bin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8E98441-790D-EFB1-5F3B-E5D24F943142}"/>
              </a:ext>
            </a:extLst>
          </p:cNvPr>
          <p:cNvGrpSpPr/>
          <p:nvPr/>
        </p:nvGrpSpPr>
        <p:grpSpPr>
          <a:xfrm>
            <a:off x="9353550" y="1418152"/>
            <a:ext cx="6909528" cy="1897710"/>
            <a:chOff x="9353550" y="1418152"/>
            <a:chExt cx="6909528" cy="1897710"/>
          </a:xfrm>
        </p:grpSpPr>
        <p:grpSp>
          <p:nvGrpSpPr>
            <p:cNvPr id="3" name="Group 3"/>
            <p:cNvGrpSpPr/>
            <p:nvPr/>
          </p:nvGrpSpPr>
          <p:grpSpPr>
            <a:xfrm>
              <a:off x="9353550" y="1418152"/>
              <a:ext cx="1897710" cy="189771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2F45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9867969" y="1910760"/>
              <a:ext cx="1026717" cy="912495"/>
            </a:xfrm>
            <a:custGeom>
              <a:avLst/>
              <a:gdLst/>
              <a:ahLst/>
              <a:cxnLst/>
              <a:rect l="l" t="t" r="r" b="b"/>
              <a:pathLst>
                <a:path w="1026717" h="912495">
                  <a:moveTo>
                    <a:pt x="0" y="0"/>
                  </a:moveTo>
                  <a:lnTo>
                    <a:pt x="1026718" y="0"/>
                  </a:lnTo>
                  <a:lnTo>
                    <a:pt x="1026718" y="912495"/>
                  </a:lnTo>
                  <a:lnTo>
                    <a:pt x="0" y="912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651751" y="2261170"/>
              <a:ext cx="4611327" cy="325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 dirty="0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Um </a:t>
              </a:r>
              <a:r>
                <a:rPr lang="en-US" sz="1800" dirty="0" err="1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zu</a:t>
              </a:r>
              <a:r>
                <a:rPr lang="en-US" sz="1800" dirty="0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 verstehen, was </a:t>
              </a:r>
              <a:r>
                <a:rPr lang="en-US" sz="1800" dirty="0" err="1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wirklich</a:t>
              </a:r>
              <a:r>
                <a:rPr lang="en-US" sz="1800" dirty="0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 </a:t>
              </a:r>
              <a:r>
                <a:rPr lang="en-US" sz="1800" dirty="0" err="1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zählt</a:t>
              </a:r>
              <a:endParaRPr lang="en-US" sz="1800" dirty="0">
                <a:solidFill>
                  <a:srgbClr val="052F45"/>
                </a:solidFill>
                <a:latin typeface="Poppins Extra-Light"/>
                <a:ea typeface="Poppins Extra-Light"/>
                <a:cs typeface="Poppins Extra-Light"/>
                <a:sym typeface="Poppins Extra-Light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51751" y="1632934"/>
              <a:ext cx="3807561" cy="409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7"/>
                </a:lnSpc>
              </a:pPr>
              <a:r>
                <a:rPr lang="en-US" sz="2255" b="1" spc="-24" dirty="0" err="1">
                  <a:solidFill>
                    <a:srgbClr val="052F4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Innehalten</a:t>
              </a:r>
              <a:endParaRPr lang="en-US" sz="2255" b="1" spc="-24" dirty="0">
                <a:solidFill>
                  <a:srgbClr val="052F4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B560FF6-7DD5-CD92-7EA8-72198C2D1E7D}"/>
              </a:ext>
            </a:extLst>
          </p:cNvPr>
          <p:cNvGrpSpPr/>
          <p:nvPr/>
        </p:nvGrpSpPr>
        <p:grpSpPr>
          <a:xfrm>
            <a:off x="9353550" y="3956747"/>
            <a:ext cx="6909528" cy="1897710"/>
            <a:chOff x="9353550" y="3956747"/>
            <a:chExt cx="6909528" cy="1897710"/>
          </a:xfrm>
        </p:grpSpPr>
        <p:grpSp>
          <p:nvGrpSpPr>
            <p:cNvPr id="6" name="Group 6"/>
            <p:cNvGrpSpPr/>
            <p:nvPr/>
          </p:nvGrpSpPr>
          <p:grpSpPr>
            <a:xfrm>
              <a:off x="9353550" y="3956747"/>
              <a:ext cx="1897710" cy="189771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2F45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9867969" y="4516149"/>
              <a:ext cx="940716" cy="912495"/>
            </a:xfrm>
            <a:custGeom>
              <a:avLst/>
              <a:gdLst/>
              <a:ahLst/>
              <a:cxnLst/>
              <a:rect l="l" t="t" r="r" b="b"/>
              <a:pathLst>
                <a:path w="940716" h="912495">
                  <a:moveTo>
                    <a:pt x="0" y="0"/>
                  </a:moveTo>
                  <a:lnTo>
                    <a:pt x="940717" y="0"/>
                  </a:lnTo>
                  <a:lnTo>
                    <a:pt x="940717" y="912495"/>
                  </a:lnTo>
                  <a:lnTo>
                    <a:pt x="0" y="912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651751" y="4800039"/>
              <a:ext cx="4611327" cy="325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Um voneinander zu lernen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651751" y="4171528"/>
              <a:ext cx="3807561" cy="409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7"/>
                </a:lnSpc>
              </a:pPr>
              <a:r>
                <a:rPr lang="en-US" sz="2255" b="1" spc="-24" dirty="0" err="1">
                  <a:solidFill>
                    <a:srgbClr val="052F4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Austauschen</a:t>
              </a:r>
              <a:endParaRPr lang="en-US" sz="2255" b="1" spc="-24" dirty="0">
                <a:solidFill>
                  <a:srgbClr val="052F45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A3A2453D-F39A-857A-D532-66DFA498100E}"/>
              </a:ext>
            </a:extLst>
          </p:cNvPr>
          <p:cNvGrpSpPr/>
          <p:nvPr/>
        </p:nvGrpSpPr>
        <p:grpSpPr>
          <a:xfrm>
            <a:off x="9353550" y="6495341"/>
            <a:ext cx="7219877" cy="1897710"/>
            <a:chOff x="9353550" y="6495341"/>
            <a:chExt cx="7219877" cy="1897710"/>
          </a:xfrm>
        </p:grpSpPr>
        <p:grpSp>
          <p:nvGrpSpPr>
            <p:cNvPr id="12" name="Group 12"/>
            <p:cNvGrpSpPr/>
            <p:nvPr/>
          </p:nvGrpSpPr>
          <p:grpSpPr>
            <a:xfrm>
              <a:off x="9353550" y="6495341"/>
              <a:ext cx="1897710" cy="189771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2F45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7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9760802" y="6843037"/>
              <a:ext cx="1083204" cy="1046646"/>
            </a:xfrm>
            <a:custGeom>
              <a:avLst/>
              <a:gdLst/>
              <a:ahLst/>
              <a:cxnLst/>
              <a:rect l="l" t="t" r="r" b="b"/>
              <a:pathLst>
                <a:path w="1083204" h="1046646">
                  <a:moveTo>
                    <a:pt x="0" y="0"/>
                  </a:moveTo>
                  <a:lnTo>
                    <a:pt x="1083204" y="0"/>
                  </a:lnTo>
                  <a:lnTo>
                    <a:pt x="1083204" y="1046646"/>
                  </a:lnTo>
                  <a:lnTo>
                    <a:pt x="0" y="1046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651751" y="7338358"/>
              <a:ext cx="4611327" cy="325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052F45"/>
                  </a:solidFill>
                  <a:latin typeface="Poppins Extra-Light"/>
                  <a:ea typeface="Poppins Extra-Light"/>
                  <a:cs typeface="Poppins Extra-Light"/>
                  <a:sym typeface="Poppins Extra-Light"/>
                </a:rPr>
                <a:t>Um aus Wissen Wirkung zu machen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651751" y="6710122"/>
              <a:ext cx="4921676" cy="409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7"/>
                </a:lnSpc>
              </a:pPr>
              <a:r>
                <a:rPr lang="en-US" sz="2255" b="1" spc="-24">
                  <a:solidFill>
                    <a:srgbClr val="052F45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Lernen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073187" y="9890799"/>
            <a:ext cx="4930492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132" y="9748644"/>
            <a:ext cx="16259168" cy="3167424"/>
            <a:chOff x="0" y="0"/>
            <a:chExt cx="4282250" cy="834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250" cy="834219"/>
            </a:xfrm>
            <a:custGeom>
              <a:avLst/>
              <a:gdLst/>
              <a:ahLst/>
              <a:cxnLst/>
              <a:rect l="l" t="t" r="r" b="b"/>
              <a:pathLst>
                <a:path w="4282250" h="834219">
                  <a:moveTo>
                    <a:pt x="11904" y="0"/>
                  </a:moveTo>
                  <a:lnTo>
                    <a:pt x="4270346" y="0"/>
                  </a:lnTo>
                  <a:cubicBezTo>
                    <a:pt x="4273503" y="0"/>
                    <a:pt x="4276531" y="1254"/>
                    <a:pt x="4278764" y="3487"/>
                  </a:cubicBezTo>
                  <a:cubicBezTo>
                    <a:pt x="4280996" y="5719"/>
                    <a:pt x="4282250" y="8747"/>
                    <a:pt x="4282250" y="11904"/>
                  </a:cubicBezTo>
                  <a:lnTo>
                    <a:pt x="4282250" y="822315"/>
                  </a:lnTo>
                  <a:cubicBezTo>
                    <a:pt x="4282250" y="825472"/>
                    <a:pt x="4280996" y="828500"/>
                    <a:pt x="4278764" y="830732"/>
                  </a:cubicBezTo>
                  <a:cubicBezTo>
                    <a:pt x="4276531" y="832964"/>
                    <a:pt x="4273503" y="834219"/>
                    <a:pt x="4270346" y="834219"/>
                  </a:cubicBezTo>
                  <a:lnTo>
                    <a:pt x="11904" y="834219"/>
                  </a:lnTo>
                  <a:cubicBezTo>
                    <a:pt x="8747" y="834219"/>
                    <a:pt x="5719" y="832964"/>
                    <a:pt x="3487" y="830732"/>
                  </a:cubicBezTo>
                  <a:cubicBezTo>
                    <a:pt x="1254" y="828500"/>
                    <a:pt x="0" y="825472"/>
                    <a:pt x="0" y="822315"/>
                  </a:cubicBezTo>
                  <a:lnTo>
                    <a:pt x="0" y="11904"/>
                  </a:lnTo>
                  <a:cubicBezTo>
                    <a:pt x="0" y="8747"/>
                    <a:pt x="1254" y="5719"/>
                    <a:pt x="3487" y="3487"/>
                  </a:cubicBezTo>
                  <a:cubicBezTo>
                    <a:pt x="5719" y="1254"/>
                    <a:pt x="8747" y="0"/>
                    <a:pt x="11904" y="0"/>
                  </a:cubicBezTo>
                  <a:close/>
                </a:path>
              </a:pathLst>
            </a:custGeom>
            <a:solidFill>
              <a:srgbClr val="2DBAD6">
                <a:alpha val="55686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282250" cy="919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45686"/>
            <a:ext cx="9803573" cy="8698819"/>
            <a:chOff x="0" y="0"/>
            <a:chExt cx="1401727" cy="12437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1727" cy="1243768"/>
            </a:xfrm>
            <a:custGeom>
              <a:avLst/>
              <a:gdLst/>
              <a:ahLst/>
              <a:cxnLst/>
              <a:rect l="l" t="t" r="r" b="b"/>
              <a:pathLst>
                <a:path w="1401727" h="1243768">
                  <a:moveTo>
                    <a:pt x="78970" y="0"/>
                  </a:moveTo>
                  <a:lnTo>
                    <a:pt x="1322756" y="0"/>
                  </a:lnTo>
                  <a:cubicBezTo>
                    <a:pt x="1366370" y="0"/>
                    <a:pt x="1401727" y="35356"/>
                    <a:pt x="1401727" y="78970"/>
                  </a:cubicBezTo>
                  <a:lnTo>
                    <a:pt x="1401727" y="1164797"/>
                  </a:lnTo>
                  <a:cubicBezTo>
                    <a:pt x="1401727" y="1208411"/>
                    <a:pt x="1366370" y="1243768"/>
                    <a:pt x="1322756" y="1243768"/>
                  </a:cubicBezTo>
                  <a:lnTo>
                    <a:pt x="78970" y="1243768"/>
                  </a:lnTo>
                  <a:cubicBezTo>
                    <a:pt x="35356" y="1243768"/>
                    <a:pt x="0" y="1208411"/>
                    <a:pt x="0" y="1164797"/>
                  </a:cubicBezTo>
                  <a:lnTo>
                    <a:pt x="0" y="78970"/>
                  </a:lnTo>
                  <a:cubicBezTo>
                    <a:pt x="0" y="35356"/>
                    <a:pt x="35356" y="0"/>
                    <a:pt x="78970" y="0"/>
                  </a:cubicBezTo>
                  <a:close/>
                </a:path>
              </a:pathLst>
            </a:custGeom>
            <a:blipFill>
              <a:blip r:embed="rId3"/>
              <a:stretch>
                <a:fillRect l="-16465" r="-16465"/>
              </a:stretch>
            </a:blipFill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881344" y="3422579"/>
            <a:ext cx="521936" cy="534286"/>
            <a:chOff x="0" y="0"/>
            <a:chExt cx="79401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84133" y="3758970"/>
            <a:ext cx="7794180" cy="172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 dirty="0" err="1">
                <a:solidFill>
                  <a:srgbClr val="FFFCFF"/>
                </a:solidFill>
                <a:latin typeface="Poppins Bold"/>
                <a:ea typeface="Poppins Bold"/>
                <a:cs typeface="Poppins Bold"/>
                <a:sym typeface="Poppins Bold"/>
              </a:rPr>
              <a:t>Unsere</a:t>
            </a:r>
            <a:r>
              <a:rPr lang="en-US" sz="6000" b="1" dirty="0">
                <a:solidFill>
                  <a:srgbClr val="FFFC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6000" b="1" dirty="0" err="1">
                <a:solidFill>
                  <a:srgbClr val="FFFCFF"/>
                </a:solidFill>
                <a:latin typeface="Poppins Bold"/>
                <a:ea typeface="Poppins Bold"/>
                <a:cs typeface="Poppins Bold"/>
                <a:sym typeface="Poppins Bold"/>
              </a:rPr>
              <a:t>heutige</a:t>
            </a:r>
            <a:r>
              <a:rPr lang="en-US" sz="6000" b="1" dirty="0">
                <a:solidFill>
                  <a:srgbClr val="FFFCFF"/>
                </a:solidFill>
                <a:latin typeface="Poppins Bold"/>
                <a:ea typeface="Poppins Bold"/>
                <a:cs typeface="Poppins Bold"/>
                <a:sym typeface="Poppins Bold"/>
              </a:rPr>
              <a:t> Reise + 5 </a:t>
            </a:r>
            <a:r>
              <a:rPr lang="en-US" sz="6000" b="1" dirty="0" err="1">
                <a:solidFill>
                  <a:srgbClr val="FFFCFF"/>
                </a:solidFill>
                <a:latin typeface="Poppins Bold"/>
                <a:ea typeface="Poppins Bold"/>
                <a:cs typeface="Poppins Bold"/>
                <a:sym typeface="Poppins Bold"/>
              </a:rPr>
              <a:t>Prinzipien</a:t>
            </a:r>
            <a:endParaRPr lang="en-US" sz="6000" b="1" dirty="0">
              <a:solidFill>
                <a:srgbClr val="FFFC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635459" y="1603725"/>
            <a:ext cx="521936" cy="534286"/>
            <a:chOff x="0" y="0"/>
            <a:chExt cx="794013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728130" y="1684684"/>
            <a:ext cx="336595" cy="37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459" b="1" dirty="0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36440" y="1622775"/>
            <a:ext cx="3191245" cy="33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299" dirty="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Das </a:t>
            </a:r>
            <a:r>
              <a:rPr lang="en-US" sz="2299" dirty="0" err="1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Paradoxon</a:t>
            </a:r>
            <a:r>
              <a:rPr lang="en-US" sz="2299" dirty="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36440" y="2027177"/>
            <a:ext cx="3831479" cy="900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1"/>
              </a:lnSpc>
            </a:pPr>
            <a:r>
              <a:rPr lang="en-US" sz="1534" spc="115" dirty="0" err="1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Warum</a:t>
            </a:r>
            <a:r>
              <a:rPr lang="en-US" sz="1534" spc="115" dirty="0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 KI </a:t>
            </a:r>
            <a:r>
              <a:rPr lang="en-US" sz="1534" spc="115" dirty="0" err="1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uns</a:t>
            </a:r>
            <a:r>
              <a:rPr lang="en-US" sz="1534" spc="115" dirty="0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1534" spc="115" dirty="0" err="1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menschlicher</a:t>
            </a:r>
            <a:r>
              <a:rPr lang="en-US" sz="1534" spc="115" dirty="0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2471"/>
              </a:lnSpc>
            </a:pPr>
            <a:r>
              <a:rPr lang="en-US" sz="1534" spc="115" dirty="0" err="1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machen</a:t>
            </a:r>
            <a:r>
              <a:rPr lang="en-US" sz="1534" spc="115" dirty="0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1534" spc="115" dirty="0" err="1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kann</a:t>
            </a:r>
            <a:endParaRPr lang="en-US" sz="1534" spc="115" dirty="0">
              <a:solidFill>
                <a:srgbClr val="052F45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2471"/>
              </a:lnSpc>
            </a:pPr>
            <a:endParaRPr lang="en-US" sz="1534" spc="115" dirty="0">
              <a:solidFill>
                <a:srgbClr val="052F45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088016" y="6990965"/>
            <a:ext cx="521936" cy="534286"/>
            <a:chOff x="0" y="0"/>
            <a:chExt cx="794013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321688" y="-6631998"/>
            <a:ext cx="10674613" cy="9915287"/>
          </a:xfrm>
          <a:custGeom>
            <a:avLst/>
            <a:gdLst/>
            <a:ahLst/>
            <a:cxnLst/>
            <a:rect l="l" t="t" r="r" b="b"/>
            <a:pathLst>
              <a:path w="10674613" h="9915287">
                <a:moveTo>
                  <a:pt x="0" y="0"/>
                </a:moveTo>
                <a:lnTo>
                  <a:pt x="10674613" y="0"/>
                </a:lnTo>
                <a:lnTo>
                  <a:pt x="10674613" y="9915287"/>
                </a:lnTo>
                <a:lnTo>
                  <a:pt x="0" y="99152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0376"/>
            </a:stretch>
          </a:blipFill>
        </p:spPr>
        <p:txBody>
          <a:bodyPr/>
          <a:lstStyle/>
          <a:p>
            <a:endParaRPr lang="de-DE" dirty="0"/>
          </a:p>
        </p:txBody>
      </p:sp>
      <p:grpSp>
        <p:nvGrpSpPr>
          <p:cNvPr id="21" name="Group 21"/>
          <p:cNvGrpSpPr/>
          <p:nvPr/>
        </p:nvGrpSpPr>
        <p:grpSpPr>
          <a:xfrm>
            <a:off x="9881344" y="3377338"/>
            <a:ext cx="521936" cy="534286"/>
            <a:chOff x="0" y="0"/>
            <a:chExt cx="794013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728130" y="3371077"/>
            <a:ext cx="336595" cy="37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459" b="1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36440" y="3309169"/>
            <a:ext cx="3191245" cy="33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299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Der Wandel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436440" y="3715696"/>
            <a:ext cx="3831479" cy="29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1"/>
              </a:lnSpc>
            </a:pPr>
            <a:r>
              <a:rPr lang="en-US" sz="1534" spc="115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Was sich wirklich verändert hat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881344" y="4895095"/>
            <a:ext cx="521936" cy="534286"/>
            <a:chOff x="0" y="0"/>
            <a:chExt cx="794013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728130" y="4888835"/>
            <a:ext cx="336595" cy="37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459" b="1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36440" y="4826926"/>
            <a:ext cx="3191245" cy="33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299" dirty="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Die </a:t>
            </a:r>
            <a:r>
              <a:rPr lang="en-US" sz="2299" dirty="0" err="1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unsichtbare</a:t>
            </a:r>
            <a:r>
              <a:rPr lang="en-US" sz="2299" dirty="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 Falle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36440" y="5233453"/>
            <a:ext cx="3831479" cy="29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1"/>
              </a:lnSpc>
            </a:pPr>
            <a:r>
              <a:rPr lang="en-US" sz="1534" spc="115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Warum KI-Projekte scheitern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9881344" y="6578024"/>
            <a:ext cx="521936" cy="534286"/>
            <a:chOff x="0" y="0"/>
            <a:chExt cx="794013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728130" y="6571763"/>
            <a:ext cx="336595" cy="37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459" b="1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436440" y="6509855"/>
            <a:ext cx="3191245" cy="33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299" dirty="0" err="1">
                <a:latin typeface="Poppins"/>
                <a:ea typeface="Poppins"/>
                <a:cs typeface="Poppins"/>
                <a:sym typeface="Poppins"/>
              </a:rPr>
              <a:t>Datenkultur</a:t>
            </a:r>
            <a:endParaRPr lang="en-US" sz="2299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436440" y="6916382"/>
            <a:ext cx="3831479" cy="29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1"/>
              </a:lnSpc>
            </a:pPr>
            <a:r>
              <a:rPr lang="en-US" sz="1534" spc="115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Die neue Währung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9881344" y="8099247"/>
            <a:ext cx="521936" cy="534286"/>
            <a:chOff x="0" y="0"/>
            <a:chExt cx="794013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94013" cy="812800"/>
            </a:xfrm>
            <a:custGeom>
              <a:avLst/>
              <a:gdLst/>
              <a:ahLst/>
              <a:cxnLst/>
              <a:rect l="l" t="t" r="r" b="b"/>
              <a:pathLst>
                <a:path w="794013" h="812800">
                  <a:moveTo>
                    <a:pt x="397006" y="0"/>
                  </a:moveTo>
                  <a:cubicBezTo>
                    <a:pt x="177746" y="0"/>
                    <a:pt x="0" y="181951"/>
                    <a:pt x="0" y="406400"/>
                  </a:cubicBezTo>
                  <a:cubicBezTo>
                    <a:pt x="0" y="630849"/>
                    <a:pt x="177746" y="812800"/>
                    <a:pt x="397006" y="812800"/>
                  </a:cubicBezTo>
                  <a:cubicBezTo>
                    <a:pt x="616267" y="812800"/>
                    <a:pt x="794013" y="630849"/>
                    <a:pt x="794013" y="406400"/>
                  </a:cubicBezTo>
                  <a:cubicBezTo>
                    <a:pt x="794013" y="181951"/>
                    <a:pt x="616267" y="0"/>
                    <a:pt x="397006" y="0"/>
                  </a:cubicBezTo>
                  <a:close/>
                </a:path>
              </a:pathLst>
            </a:custGeom>
            <a:solidFill>
              <a:srgbClr val="FFFCFF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4439" y="-9525"/>
              <a:ext cx="645135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1"/>
                </a:lnSpc>
              </a:pPr>
              <a:endParaRPr dirty="0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0728130" y="8092986"/>
            <a:ext cx="336595" cy="37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5"/>
              </a:lnSpc>
            </a:pPr>
            <a:r>
              <a:rPr lang="en-US" sz="2459" b="1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436440" y="8031078"/>
            <a:ext cx="3831479" cy="33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3"/>
              </a:lnSpc>
            </a:pPr>
            <a:r>
              <a:rPr lang="en-US" sz="2299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Individuell statt identisch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436440" y="8437605"/>
            <a:ext cx="3831479" cy="29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1"/>
              </a:lnSpc>
            </a:pPr>
            <a:r>
              <a:rPr lang="en-US" sz="1534" spc="115">
                <a:solidFill>
                  <a:srgbClr val="052F45"/>
                </a:solidFill>
                <a:latin typeface="Poppins Light"/>
                <a:ea typeface="Poppins Light"/>
                <a:cs typeface="Poppins Light"/>
                <a:sym typeface="Poppins Light"/>
              </a:rPr>
              <a:t>Wie KI echte Führung ermöglicht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073187" y="9890799"/>
            <a:ext cx="4930492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9427" y="-577381"/>
            <a:ext cx="9991179" cy="12171720"/>
            <a:chOff x="0" y="0"/>
            <a:chExt cx="2072217" cy="252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217" cy="2524471"/>
            </a:xfrm>
            <a:custGeom>
              <a:avLst/>
              <a:gdLst/>
              <a:ahLst/>
              <a:cxnLst/>
              <a:rect l="l" t="t" r="r" b="b"/>
              <a:pathLst>
                <a:path w="2072217" h="2524471">
                  <a:moveTo>
                    <a:pt x="0" y="0"/>
                  </a:moveTo>
                  <a:lnTo>
                    <a:pt x="2072217" y="0"/>
                  </a:lnTo>
                  <a:lnTo>
                    <a:pt x="2072217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00A4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72217" cy="2533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1884" y="1000125"/>
            <a:ext cx="7728347" cy="175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899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Das Paradoxon -</a:t>
            </a:r>
          </a:p>
          <a:p>
            <a:pPr algn="l">
              <a:lnSpc>
                <a:spcPts val="4570"/>
              </a:lnSpc>
            </a:pPr>
            <a:r>
              <a:rPr lang="en-US" sz="3899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Warum KI uns menschlicher </a:t>
            </a:r>
          </a:p>
          <a:p>
            <a:pPr algn="l">
              <a:lnSpc>
                <a:spcPts val="4570"/>
              </a:lnSpc>
            </a:pPr>
            <a:r>
              <a:rPr lang="en-US" sz="3899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machen kann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9199427" y="-1177801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9"/>
                </a:lnTo>
                <a:lnTo>
                  <a:pt x="0" y="13372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8" name="Group 8"/>
          <p:cNvGrpSpPr/>
          <p:nvPr/>
        </p:nvGrpSpPr>
        <p:grpSpPr>
          <a:xfrm>
            <a:off x="651884" y="3221543"/>
            <a:ext cx="7719227" cy="6834357"/>
            <a:chOff x="0" y="0"/>
            <a:chExt cx="10292302" cy="91124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92302" cy="9112476"/>
            </a:xfrm>
            <a:custGeom>
              <a:avLst/>
              <a:gdLst/>
              <a:ahLst/>
              <a:cxnLst/>
              <a:rect l="l" t="t" r="r" b="b"/>
              <a:pathLst>
                <a:path w="10292302" h="9112476">
                  <a:moveTo>
                    <a:pt x="0" y="0"/>
                  </a:moveTo>
                  <a:lnTo>
                    <a:pt x="10292302" y="0"/>
                  </a:lnTo>
                  <a:lnTo>
                    <a:pt x="10292302" y="9112476"/>
                  </a:lnTo>
                  <a:lnTo>
                    <a:pt x="0" y="9112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473" b="-6473"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112328" y="663939"/>
              <a:ext cx="3660776" cy="1656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6"/>
                </a:lnSpc>
              </a:pPr>
              <a:r>
                <a:rPr lang="en-US" sz="1997" i="1" spc="89" dirty="0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“Was </a:t>
              </a:r>
              <a:r>
                <a:rPr lang="en-US" sz="1997" i="1" spc="89" dirty="0" err="1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glaubst</a:t>
              </a:r>
              <a:r>
                <a:rPr lang="en-US" sz="1997" i="1" spc="89" dirty="0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du,</a:t>
              </a:r>
            </a:p>
            <a:p>
              <a:pPr algn="ctr">
                <a:lnSpc>
                  <a:spcPts val="2486"/>
                </a:lnSpc>
              </a:pPr>
              <a:r>
                <a:rPr lang="en-US" sz="1997" i="1" spc="89" dirty="0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hat </a:t>
              </a:r>
              <a:r>
                <a:rPr lang="en-US" sz="1997" i="1" spc="89" dirty="0" err="1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dein</a:t>
              </a:r>
              <a:r>
                <a:rPr lang="en-US" sz="1997" i="1" spc="89" dirty="0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Kunde in</a:t>
              </a:r>
            </a:p>
            <a:p>
              <a:pPr algn="ctr">
                <a:lnSpc>
                  <a:spcPts val="2486"/>
                </a:lnSpc>
              </a:pPr>
              <a:r>
                <a:rPr lang="en-US" sz="1997" i="1" spc="89" dirty="0" err="1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diesem</a:t>
              </a:r>
              <a:r>
                <a:rPr lang="en-US" sz="1997" i="1" spc="89" dirty="0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Moment</a:t>
              </a:r>
            </a:p>
            <a:p>
              <a:pPr algn="ctr">
                <a:lnSpc>
                  <a:spcPts val="2486"/>
                </a:lnSpc>
              </a:pPr>
              <a:r>
                <a:rPr lang="en-US" sz="1997" i="1" spc="89" dirty="0" err="1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gebraucht</a:t>
              </a:r>
              <a:r>
                <a:rPr lang="en-US" sz="1997" i="1" spc="89" dirty="0">
                  <a:solidFill>
                    <a:srgbClr val="272727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?”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0AC9382-4E03-6B20-8B6D-3787F196559E}"/>
              </a:ext>
            </a:extLst>
          </p:cNvPr>
          <p:cNvGrpSpPr/>
          <p:nvPr/>
        </p:nvGrpSpPr>
        <p:grpSpPr>
          <a:xfrm>
            <a:off x="9995987" y="4404722"/>
            <a:ext cx="7907060" cy="1578124"/>
            <a:chOff x="9995987" y="4404722"/>
            <a:chExt cx="7907060" cy="1578124"/>
          </a:xfrm>
        </p:grpSpPr>
        <p:sp>
          <p:nvSpPr>
            <p:cNvPr id="6" name="TextBox 6"/>
            <p:cNvSpPr txBox="1"/>
            <p:nvPr/>
          </p:nvSpPr>
          <p:spPr>
            <a:xfrm>
              <a:off x="10486987" y="4404722"/>
              <a:ext cx="7416060" cy="1578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58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“Je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mehr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Maschine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desto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mehr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Mensch.</a:t>
              </a:r>
            </a:p>
            <a:p>
              <a:pPr algn="l">
                <a:lnSpc>
                  <a:spcPts val="4158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Aber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nur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wenn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wir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sie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führen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</a:p>
            <a:p>
              <a:pPr algn="l">
                <a:lnSpc>
                  <a:spcPts val="4158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und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nicht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von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ihr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geführt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werden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.”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9995987" y="4605337"/>
              <a:ext cx="0" cy="1247775"/>
            </a:xfrm>
            <a:prstGeom prst="line">
              <a:avLst/>
            </a:prstGeom>
            <a:ln w="133350" cap="flat">
              <a:solidFill>
                <a:srgbClr val="052F4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073187" y="9890799"/>
            <a:ext cx="4930492" cy="35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9427" y="-577381"/>
            <a:ext cx="9991179" cy="12171720"/>
            <a:chOff x="0" y="0"/>
            <a:chExt cx="2072217" cy="252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217" cy="2524471"/>
            </a:xfrm>
            <a:custGeom>
              <a:avLst/>
              <a:gdLst/>
              <a:ahLst/>
              <a:cxnLst/>
              <a:rect l="l" t="t" r="r" b="b"/>
              <a:pathLst>
                <a:path w="2072217" h="2524471">
                  <a:moveTo>
                    <a:pt x="0" y="0"/>
                  </a:moveTo>
                  <a:lnTo>
                    <a:pt x="2072217" y="0"/>
                  </a:lnTo>
                  <a:lnTo>
                    <a:pt x="2072217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00A4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72217" cy="2533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8871" y="1281453"/>
            <a:ext cx="8522693" cy="118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900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Der Wandel -</a:t>
            </a:r>
          </a:p>
          <a:p>
            <a:pPr algn="l">
              <a:lnSpc>
                <a:spcPts val="4570"/>
              </a:lnSpc>
            </a:pPr>
            <a:r>
              <a:rPr lang="en-US" sz="3900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Was sich wirklich verändert hat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8183259" y="-1778220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9"/>
                </a:lnTo>
                <a:lnTo>
                  <a:pt x="0" y="13372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8" name="Group 8"/>
          <p:cNvGrpSpPr/>
          <p:nvPr/>
        </p:nvGrpSpPr>
        <p:grpSpPr>
          <a:xfrm>
            <a:off x="0" y="2883103"/>
            <a:ext cx="9028604" cy="6015307"/>
            <a:chOff x="0" y="0"/>
            <a:chExt cx="12038139" cy="80204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038139" cy="8020410"/>
            </a:xfrm>
            <a:custGeom>
              <a:avLst/>
              <a:gdLst/>
              <a:ahLst/>
              <a:cxnLst/>
              <a:rect l="l" t="t" r="r" b="b"/>
              <a:pathLst>
                <a:path w="12038139" h="8020410">
                  <a:moveTo>
                    <a:pt x="0" y="0"/>
                  </a:moveTo>
                  <a:lnTo>
                    <a:pt x="12038139" y="0"/>
                  </a:lnTo>
                  <a:lnTo>
                    <a:pt x="12038139" y="8020410"/>
                  </a:lnTo>
                  <a:lnTo>
                    <a:pt x="0" y="802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69077" y="1573511"/>
              <a:ext cx="1711788" cy="671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5"/>
                </a:lnSpc>
              </a:pPr>
              <a:r>
                <a:rPr lang="en-US" sz="3006" dirty="0" err="1">
                  <a:solidFill>
                    <a:srgbClr val="06060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Früher</a:t>
              </a:r>
              <a:endParaRPr lang="en-US" sz="3006" dirty="0">
                <a:solidFill>
                  <a:srgbClr val="060606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122543" y="1590073"/>
              <a:ext cx="1547180" cy="658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3007" dirty="0">
                  <a:solidFill>
                    <a:srgbClr val="06060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Heute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6CBAE3B-9671-7034-8988-0BC58A15EF66}"/>
              </a:ext>
            </a:extLst>
          </p:cNvPr>
          <p:cNvGrpSpPr/>
          <p:nvPr/>
        </p:nvGrpSpPr>
        <p:grpSpPr>
          <a:xfrm>
            <a:off x="9954920" y="3880847"/>
            <a:ext cx="7948127" cy="3140964"/>
            <a:chOff x="9954920" y="3880847"/>
            <a:chExt cx="7948127" cy="3140964"/>
          </a:xfrm>
        </p:grpSpPr>
        <p:sp>
          <p:nvSpPr>
            <p:cNvPr id="6" name="TextBox 6"/>
            <p:cNvSpPr txBox="1"/>
            <p:nvPr/>
          </p:nvSpPr>
          <p:spPr>
            <a:xfrm>
              <a:off x="10486987" y="3880847"/>
              <a:ext cx="7416060" cy="3140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58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“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Im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Zeitalter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der KI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reicht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es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nicht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zu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wissen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</a:t>
              </a:r>
            </a:p>
            <a:p>
              <a:pPr algn="l">
                <a:lnSpc>
                  <a:spcPts val="4158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was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passiert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–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wir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müssen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begreifen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</a:t>
              </a:r>
            </a:p>
            <a:p>
              <a:pPr algn="l">
                <a:lnSpc>
                  <a:spcPts val="4158"/>
                </a:lnSpc>
              </a:pP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warum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es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passiert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. Das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unterscheidet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</a:p>
            <a:p>
              <a:pPr algn="l">
                <a:lnSpc>
                  <a:spcPts val="4158"/>
                </a:lnSpc>
              </a:pP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gute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Führung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von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reiner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Verwaltung.”</a:t>
              </a:r>
            </a:p>
            <a:p>
              <a:pPr algn="l">
                <a:lnSpc>
                  <a:spcPts val="4158"/>
                </a:lnSpc>
              </a:pPr>
              <a:endPara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 flipH="1">
              <a:off x="9954920" y="4099854"/>
              <a:ext cx="0" cy="2277792"/>
            </a:xfrm>
            <a:prstGeom prst="line">
              <a:avLst/>
            </a:prstGeom>
            <a:ln w="133350" cap="flat">
              <a:solidFill>
                <a:srgbClr val="052F4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082712" y="9890799"/>
            <a:ext cx="4930492" cy="35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9427" y="-577381"/>
            <a:ext cx="9991179" cy="12171720"/>
            <a:chOff x="0" y="0"/>
            <a:chExt cx="2072217" cy="252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217" cy="2524471"/>
            </a:xfrm>
            <a:custGeom>
              <a:avLst/>
              <a:gdLst/>
              <a:ahLst/>
              <a:cxnLst/>
              <a:rect l="l" t="t" r="r" b="b"/>
              <a:pathLst>
                <a:path w="2072217" h="2524471">
                  <a:moveTo>
                    <a:pt x="0" y="0"/>
                  </a:moveTo>
                  <a:lnTo>
                    <a:pt x="2072217" y="0"/>
                  </a:lnTo>
                  <a:lnTo>
                    <a:pt x="2072217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00A4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72217" cy="2533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5806" y="1248398"/>
            <a:ext cx="7762479" cy="118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899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Die unsichtbare Falle -</a:t>
            </a:r>
          </a:p>
          <a:p>
            <a:pPr algn="l">
              <a:lnSpc>
                <a:spcPts val="4570"/>
              </a:lnSpc>
            </a:pPr>
            <a:r>
              <a:rPr lang="en-US" sz="3899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Warum KI-Projekte scheitern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8155" y="2877585"/>
            <a:ext cx="8815845" cy="5873557"/>
            <a:chOff x="0" y="0"/>
            <a:chExt cx="11754460" cy="78314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54460" cy="7831409"/>
            </a:xfrm>
            <a:custGeom>
              <a:avLst/>
              <a:gdLst/>
              <a:ahLst/>
              <a:cxnLst/>
              <a:rect l="l" t="t" r="r" b="b"/>
              <a:pathLst>
                <a:path w="11754460" h="7831409">
                  <a:moveTo>
                    <a:pt x="0" y="0"/>
                  </a:moveTo>
                  <a:lnTo>
                    <a:pt x="11754460" y="0"/>
                  </a:lnTo>
                  <a:lnTo>
                    <a:pt x="11754460" y="7831409"/>
                  </a:lnTo>
                  <a:lnTo>
                    <a:pt x="0" y="7831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87966" y="855712"/>
              <a:ext cx="5318068" cy="1483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6"/>
                </a:lnSpc>
              </a:pPr>
              <a:r>
                <a:rPr lang="en-US" sz="2314">
                  <a:solidFill>
                    <a:srgbClr val="0D0D0D"/>
                  </a:solidFill>
                  <a:latin typeface="Ruda Black"/>
                  <a:ea typeface="Ruda Black"/>
                  <a:cs typeface="Ruda Black"/>
                  <a:sym typeface="Ruda Black"/>
                </a:rPr>
                <a:t>“Ab sofort werden alle</a:t>
              </a:r>
            </a:p>
            <a:p>
              <a:pPr algn="ctr">
                <a:lnSpc>
                  <a:spcPts val="2976"/>
                </a:lnSpc>
              </a:pPr>
              <a:r>
                <a:rPr lang="en-US" sz="2314">
                  <a:solidFill>
                    <a:srgbClr val="0D0D0D"/>
                  </a:solidFill>
                  <a:latin typeface="Ruda Black"/>
                  <a:ea typeface="Ruda Black"/>
                  <a:cs typeface="Ruda Black"/>
                  <a:sym typeface="Ruda Black"/>
                </a:rPr>
                <a:t>Calls aufgezeichnet</a:t>
              </a:r>
            </a:p>
            <a:p>
              <a:pPr algn="ctr">
                <a:lnSpc>
                  <a:spcPts val="2976"/>
                </a:lnSpc>
              </a:pPr>
              <a:r>
                <a:rPr lang="en-US" sz="2314">
                  <a:solidFill>
                    <a:srgbClr val="0D0D0D"/>
                  </a:solidFill>
                  <a:latin typeface="Ruda Black"/>
                  <a:ea typeface="Ruda Black"/>
                  <a:cs typeface="Ruda Black"/>
                  <a:sym typeface="Ruda Black"/>
                </a:rPr>
                <a:t>und automatisch bewertet”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5653936" flipH="1">
            <a:off x="5310034" y="-6686280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9"/>
                </a:lnTo>
                <a:lnTo>
                  <a:pt x="0" y="13372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DA45C7C-BA15-2E3A-A9F6-F068AFD66114}"/>
              </a:ext>
            </a:extLst>
          </p:cNvPr>
          <p:cNvGrpSpPr/>
          <p:nvPr/>
        </p:nvGrpSpPr>
        <p:grpSpPr>
          <a:xfrm>
            <a:off x="10085588" y="4142784"/>
            <a:ext cx="7817459" cy="2617089"/>
            <a:chOff x="10085588" y="4142784"/>
            <a:chExt cx="7817459" cy="2617089"/>
          </a:xfrm>
        </p:grpSpPr>
        <p:sp>
          <p:nvSpPr>
            <p:cNvPr id="6" name="TextBox 6"/>
            <p:cNvSpPr txBox="1"/>
            <p:nvPr/>
          </p:nvSpPr>
          <p:spPr>
            <a:xfrm>
              <a:off x="10486987" y="4142784"/>
              <a:ext cx="7416060" cy="2617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58"/>
                </a:lnSpc>
              </a:pP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„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Organisationen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die KI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erfolgreich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skalieren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,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unterscheiden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sich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nicht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in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ihrer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Technologie –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sie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unterscheiden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sich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in </a:t>
              </a:r>
              <a:r>
                <a:rPr lang="en-US" sz="2700" i="1" dirty="0" err="1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ihrem</a:t>
              </a:r>
              <a:r>
                <a:rPr lang="en-US" sz="2700" i="1" dirty="0">
                  <a:solidFill>
                    <a:srgbClr val="FFFFFF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Leadership Mindset.“</a:t>
              </a:r>
            </a:p>
            <a:p>
              <a:pPr algn="l">
                <a:lnSpc>
                  <a:spcPts val="4158"/>
                </a:lnSpc>
              </a:pPr>
              <a:endPara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10085588" y="4342809"/>
              <a:ext cx="0" cy="1818319"/>
            </a:xfrm>
            <a:prstGeom prst="line">
              <a:avLst/>
            </a:prstGeom>
            <a:ln w="133350" cap="flat">
              <a:solidFill>
                <a:srgbClr val="052F4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073187" y="9890799"/>
            <a:ext cx="4930492" cy="35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9427" y="-577381"/>
            <a:ext cx="9991179" cy="12171720"/>
            <a:chOff x="0" y="0"/>
            <a:chExt cx="2072217" cy="252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217" cy="2524471"/>
            </a:xfrm>
            <a:custGeom>
              <a:avLst/>
              <a:gdLst/>
              <a:ahLst/>
              <a:cxnLst/>
              <a:rect l="l" t="t" r="r" b="b"/>
              <a:pathLst>
                <a:path w="2072217" h="2524471">
                  <a:moveTo>
                    <a:pt x="0" y="0"/>
                  </a:moveTo>
                  <a:lnTo>
                    <a:pt x="2072217" y="0"/>
                  </a:lnTo>
                  <a:lnTo>
                    <a:pt x="2072217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00A4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72217" cy="2533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9505" y="1000125"/>
            <a:ext cx="5007968" cy="118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899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Datenkultur -</a:t>
            </a:r>
          </a:p>
          <a:p>
            <a:pPr algn="l">
              <a:lnSpc>
                <a:spcPts val="4570"/>
              </a:lnSpc>
            </a:pPr>
            <a:r>
              <a:rPr lang="en-US" sz="3899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Die neue Währung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86987" y="4404722"/>
            <a:ext cx="7416060" cy="209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8"/>
              </a:lnSpc>
            </a:pP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“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Datenqualität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zeigt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,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wie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ernst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du es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mit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Klarheit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meinst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</a:t>
            </a:r>
          </a:p>
          <a:p>
            <a:pPr algn="l">
              <a:lnSpc>
                <a:spcPts val="4158"/>
              </a:lnSpc>
            </a:pP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Wenn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dein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CRM Chaos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enthält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–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wird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deine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KI Chaos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verstärken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.”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9077325" y="-1542779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8"/>
                </a:lnTo>
                <a:lnTo>
                  <a:pt x="0" y="13372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324230" y="2972204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AutoShape 9"/>
          <p:cNvSpPr/>
          <p:nvPr/>
        </p:nvSpPr>
        <p:spPr>
          <a:xfrm>
            <a:off x="10149285" y="4608844"/>
            <a:ext cx="0" cy="1818319"/>
          </a:xfrm>
          <a:prstGeom prst="line">
            <a:avLst/>
          </a:prstGeom>
          <a:ln w="133350" cap="flat">
            <a:solidFill>
              <a:srgbClr val="052F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4073187" y="9890799"/>
            <a:ext cx="4930492" cy="35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9427" y="-634532"/>
            <a:ext cx="9991179" cy="12171720"/>
            <a:chOff x="0" y="0"/>
            <a:chExt cx="2072217" cy="2524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217" cy="2524471"/>
            </a:xfrm>
            <a:custGeom>
              <a:avLst/>
              <a:gdLst/>
              <a:ahLst/>
              <a:cxnLst/>
              <a:rect l="l" t="t" r="r" b="b"/>
              <a:pathLst>
                <a:path w="2072217" h="2524471">
                  <a:moveTo>
                    <a:pt x="0" y="0"/>
                  </a:moveTo>
                  <a:lnTo>
                    <a:pt x="2072217" y="0"/>
                  </a:lnTo>
                  <a:lnTo>
                    <a:pt x="2072217" y="2524471"/>
                  </a:lnTo>
                  <a:lnTo>
                    <a:pt x="0" y="2524471"/>
                  </a:lnTo>
                  <a:close/>
                </a:path>
              </a:pathLst>
            </a:custGeom>
            <a:solidFill>
              <a:srgbClr val="00A4B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072217" cy="2533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486987" y="4142784"/>
            <a:ext cx="7416060" cy="2655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8"/>
              </a:lnSpc>
            </a:pP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“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Früher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führten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wir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nach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Durchschnitt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:</a:t>
            </a:r>
          </a:p>
          <a:p>
            <a:pPr algn="l">
              <a:lnSpc>
                <a:spcPts val="4158"/>
              </a:lnSpc>
            </a:pP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Ein KPI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galt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für alle.</a:t>
            </a:r>
          </a:p>
          <a:p>
            <a:pPr algn="l">
              <a:lnSpc>
                <a:spcPts val="4158"/>
              </a:lnSpc>
            </a:pP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Heute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können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wir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führen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nach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Mensch:</a:t>
            </a:r>
          </a:p>
          <a:p>
            <a:pPr algn="l">
              <a:lnSpc>
                <a:spcPts val="4158"/>
              </a:lnSpc>
            </a:pP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Individuell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,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präzise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, auf Basis </a:t>
            </a:r>
            <a:r>
              <a:rPr lang="en-US" sz="2700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echter</a:t>
            </a:r>
            <a:r>
              <a:rPr lang="en-US" sz="2700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Muster.”</a:t>
            </a:r>
          </a:p>
        </p:txBody>
      </p:sp>
      <p:sp>
        <p:nvSpPr>
          <p:cNvPr id="6" name="Freeform 6"/>
          <p:cNvSpPr/>
          <p:nvPr/>
        </p:nvSpPr>
        <p:spPr>
          <a:xfrm rot="5400000" flipV="1">
            <a:off x="6182738" y="-3020438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9"/>
                </a:lnTo>
                <a:lnTo>
                  <a:pt x="0" y="13372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7" name="Freeform 7"/>
          <p:cNvSpPr/>
          <p:nvPr/>
        </p:nvSpPr>
        <p:spPr>
          <a:xfrm>
            <a:off x="276605" y="3184034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276605" y="1000125"/>
            <a:ext cx="8832751" cy="118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899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Individuell statt identisch -</a:t>
            </a:r>
          </a:p>
          <a:p>
            <a:pPr algn="l">
              <a:lnSpc>
                <a:spcPts val="4570"/>
              </a:lnSpc>
            </a:pPr>
            <a:r>
              <a:rPr lang="en-US" sz="3899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Wie KI echte Führung ermöglicht</a:t>
            </a:r>
          </a:p>
        </p:txBody>
      </p:sp>
      <p:sp>
        <p:nvSpPr>
          <p:cNvPr id="9" name="AutoShape 9"/>
          <p:cNvSpPr/>
          <p:nvPr/>
        </p:nvSpPr>
        <p:spPr>
          <a:xfrm>
            <a:off x="10085588" y="4333284"/>
            <a:ext cx="0" cy="2417064"/>
          </a:xfrm>
          <a:prstGeom prst="line">
            <a:avLst/>
          </a:prstGeom>
          <a:ln w="133350" cap="flat">
            <a:solidFill>
              <a:srgbClr val="052F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4073187" y="9890799"/>
            <a:ext cx="4930492" cy="35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9571" y="2779651"/>
            <a:ext cx="710638" cy="710638"/>
          </a:xfrm>
          <a:custGeom>
            <a:avLst/>
            <a:gdLst/>
            <a:ahLst/>
            <a:cxnLst/>
            <a:rect l="l" t="t" r="r" b="b"/>
            <a:pathLst>
              <a:path w="710638" h="710638">
                <a:moveTo>
                  <a:pt x="0" y="0"/>
                </a:moveTo>
                <a:lnTo>
                  <a:pt x="710638" y="0"/>
                </a:lnTo>
                <a:lnTo>
                  <a:pt x="710638" y="710638"/>
                </a:lnTo>
                <a:lnTo>
                  <a:pt x="0" y="710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729601A-FBE0-C0E3-DC9E-114F12B0C93D}"/>
              </a:ext>
            </a:extLst>
          </p:cNvPr>
          <p:cNvGrpSpPr/>
          <p:nvPr/>
        </p:nvGrpSpPr>
        <p:grpSpPr>
          <a:xfrm>
            <a:off x="3276600" y="5845060"/>
            <a:ext cx="3160640" cy="1211580"/>
            <a:chOff x="3276600" y="5845060"/>
            <a:chExt cx="3160640" cy="1211580"/>
          </a:xfrm>
        </p:grpSpPr>
        <p:sp>
          <p:nvSpPr>
            <p:cNvPr id="3" name="TextBox 3"/>
            <p:cNvSpPr txBox="1"/>
            <p:nvPr/>
          </p:nvSpPr>
          <p:spPr>
            <a:xfrm>
              <a:off x="3276600" y="5845060"/>
              <a:ext cx="3160640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1.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Führe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Sinn -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nicht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Systeme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70695" y="6416560"/>
              <a:ext cx="2773033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Führe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mit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dem </a:t>
              </a:r>
              <a:r>
                <a:rPr lang="en-US" sz="180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Warum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und </a:t>
              </a: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nicht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mit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dem </a:t>
              </a:r>
              <a:r>
                <a:rPr lang="en-US" sz="180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Wie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6467534" y="6346002"/>
            <a:ext cx="710638" cy="710638"/>
          </a:xfrm>
          <a:custGeom>
            <a:avLst/>
            <a:gdLst/>
            <a:ahLst/>
            <a:cxnLst/>
            <a:rect l="l" t="t" r="r" b="b"/>
            <a:pathLst>
              <a:path w="710638" h="710638">
                <a:moveTo>
                  <a:pt x="0" y="0"/>
                </a:moveTo>
                <a:lnTo>
                  <a:pt x="710638" y="0"/>
                </a:lnTo>
                <a:lnTo>
                  <a:pt x="710638" y="710638"/>
                </a:lnTo>
                <a:lnTo>
                  <a:pt x="0" y="710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6" name="Group 6"/>
          <p:cNvGrpSpPr/>
          <p:nvPr/>
        </p:nvGrpSpPr>
        <p:grpSpPr>
          <a:xfrm>
            <a:off x="8932212" y="729836"/>
            <a:ext cx="4391280" cy="1221105"/>
            <a:chOff x="0" y="0"/>
            <a:chExt cx="5855040" cy="1628140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5291764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3.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Führe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individuell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-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nicht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identisch</a:t>
              </a:r>
              <a:endParaRPr lang="en-US" sz="1900" b="1" dirty="0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63277" y="793750"/>
              <a:ext cx="5291764" cy="8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Nutze KI um </a:t>
              </a:r>
              <a:r>
                <a:rPr lang="en-US" sz="18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Unterschiede 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zu verstehen.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600561" y="4283723"/>
            <a:ext cx="710638" cy="710638"/>
          </a:xfrm>
          <a:custGeom>
            <a:avLst/>
            <a:gdLst/>
            <a:ahLst/>
            <a:cxnLst/>
            <a:rect l="l" t="t" r="r" b="b"/>
            <a:pathLst>
              <a:path w="710638" h="710638">
                <a:moveTo>
                  <a:pt x="0" y="0"/>
                </a:moveTo>
                <a:lnTo>
                  <a:pt x="710638" y="0"/>
                </a:lnTo>
                <a:lnTo>
                  <a:pt x="710638" y="710638"/>
                </a:lnTo>
                <a:lnTo>
                  <a:pt x="0" y="710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C558E16-5CD7-D2B2-E8C4-EEF028969FDD}"/>
              </a:ext>
            </a:extLst>
          </p:cNvPr>
          <p:cNvGrpSpPr/>
          <p:nvPr/>
        </p:nvGrpSpPr>
        <p:grpSpPr>
          <a:xfrm>
            <a:off x="3248316" y="2725922"/>
            <a:ext cx="3473219" cy="1230037"/>
            <a:chOff x="3248316" y="2725922"/>
            <a:chExt cx="3473219" cy="1230037"/>
          </a:xfrm>
        </p:grpSpPr>
        <p:sp>
          <p:nvSpPr>
            <p:cNvPr id="10" name="TextBox 10"/>
            <p:cNvSpPr txBox="1"/>
            <p:nvPr/>
          </p:nvSpPr>
          <p:spPr>
            <a:xfrm>
              <a:off x="3248316" y="2725922"/>
              <a:ext cx="3473219" cy="5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2. Gestalte Vertrauen vor </a:t>
              </a:r>
            </a:p>
            <a:p>
              <a:pPr algn="ctr">
                <a:lnSpc>
                  <a:spcPts val="2280"/>
                </a:lnSpc>
              </a:pPr>
              <a:r>
                <a:rPr lang="en-US" sz="190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der Veränderung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276891" y="3315879"/>
              <a:ext cx="323801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Erkläre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bevor du </a:t>
              </a: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einführst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. </a:t>
              </a:r>
              <a:r>
                <a:rPr lang="en-US" sz="1800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Involviere</a:t>
              </a:r>
              <a:r>
                <a:rPr lang="en-US" sz="1800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,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bevor du </a:t>
              </a: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misst</a:t>
              </a:r>
              <a:endParaRPr lang="en-US" sz="1800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276986" y="6661991"/>
            <a:ext cx="710638" cy="710638"/>
          </a:xfrm>
          <a:custGeom>
            <a:avLst/>
            <a:gdLst/>
            <a:ahLst/>
            <a:cxnLst/>
            <a:rect l="l" t="t" r="r" b="b"/>
            <a:pathLst>
              <a:path w="710638" h="710638">
                <a:moveTo>
                  <a:pt x="0" y="0"/>
                </a:moveTo>
                <a:lnTo>
                  <a:pt x="710638" y="0"/>
                </a:lnTo>
                <a:lnTo>
                  <a:pt x="710638" y="710638"/>
                </a:lnTo>
                <a:lnTo>
                  <a:pt x="0" y="710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3" name="Group 13"/>
          <p:cNvGrpSpPr/>
          <p:nvPr/>
        </p:nvGrpSpPr>
        <p:grpSpPr>
          <a:xfrm>
            <a:off x="13323492" y="2862116"/>
            <a:ext cx="4477090" cy="1256347"/>
            <a:chOff x="0" y="0"/>
            <a:chExt cx="5969454" cy="167512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9050"/>
              <a:ext cx="5619239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4. Mach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Datenpflege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zur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Führungsaufgabe</a:t>
              </a:r>
              <a:endParaRPr lang="en-US" sz="1900" b="1" dirty="0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50215" y="840739"/>
              <a:ext cx="5619239" cy="8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i="1" dirty="0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Ordnung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in Daten = </a:t>
              </a:r>
              <a:r>
                <a:rPr lang="en-US" sz="1800" b="1" i="1" dirty="0" err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Vertrauen</a:t>
              </a:r>
              <a:r>
                <a:rPr lang="en-US" sz="1800" i="1" dirty="0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 in </a:t>
              </a:r>
              <a:r>
                <a:rPr lang="en-US" sz="1800" i="1" dirty="0" err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Entscheidungen</a:t>
              </a:r>
              <a:endParaRPr lang="en-US" sz="1800" i="1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965154" y="2995147"/>
            <a:ext cx="710638" cy="710638"/>
          </a:xfrm>
          <a:custGeom>
            <a:avLst/>
            <a:gdLst/>
            <a:ahLst/>
            <a:cxnLst/>
            <a:rect l="l" t="t" r="r" b="b"/>
            <a:pathLst>
              <a:path w="710638" h="710638">
                <a:moveTo>
                  <a:pt x="0" y="0"/>
                </a:moveTo>
                <a:lnTo>
                  <a:pt x="710638" y="0"/>
                </a:lnTo>
                <a:lnTo>
                  <a:pt x="710638" y="710638"/>
                </a:lnTo>
                <a:lnTo>
                  <a:pt x="0" y="710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7" name="Group 17"/>
          <p:cNvGrpSpPr/>
          <p:nvPr/>
        </p:nvGrpSpPr>
        <p:grpSpPr>
          <a:xfrm>
            <a:off x="13206699" y="6008576"/>
            <a:ext cx="5049755" cy="1306830"/>
            <a:chOff x="0" y="0"/>
            <a:chExt cx="6733006" cy="174244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"/>
              <a:ext cx="6733006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5.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Nutze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KI, um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Menschlichkeit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</a:p>
            <a:p>
              <a:pPr algn="ctr">
                <a:lnSpc>
                  <a:spcPts val="2280"/>
                </a:lnSpc>
              </a:pP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sichtbar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zu</a:t>
              </a:r>
              <a:r>
                <a:rPr lang="en-US" sz="1900" b="1" dirty="0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900" b="1" dirty="0" err="1">
                  <a:solidFill>
                    <a:srgbClr val="00A4B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machen</a:t>
              </a:r>
              <a:endParaRPr lang="en-US" sz="1900" b="1" dirty="0">
                <a:solidFill>
                  <a:srgbClr val="00A4BA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14935" y="908050"/>
              <a:ext cx="5331170" cy="83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i="1">
                  <a:solidFill>
                    <a:srgbClr val="000000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Technologie zeigt Muster - </a:t>
              </a:r>
              <a:r>
                <a:rPr lang="en-US" sz="1800" b="1" i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Führung zeigt Mensch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5493270" y="1028700"/>
            <a:ext cx="9812938" cy="11030750"/>
          </a:xfrm>
          <a:custGeom>
            <a:avLst/>
            <a:gdLst/>
            <a:ahLst/>
            <a:cxnLst/>
            <a:rect l="l" t="t" r="r" b="b"/>
            <a:pathLst>
              <a:path w="9812938" h="11030750">
                <a:moveTo>
                  <a:pt x="0" y="0"/>
                </a:moveTo>
                <a:lnTo>
                  <a:pt x="9812937" y="0"/>
                </a:lnTo>
                <a:lnTo>
                  <a:pt x="9812937" y="11030750"/>
                </a:lnTo>
                <a:lnTo>
                  <a:pt x="0" y="11030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761" b="-1676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TextBox 21"/>
          <p:cNvSpPr txBox="1"/>
          <p:nvPr/>
        </p:nvSpPr>
        <p:spPr>
          <a:xfrm>
            <a:off x="14073187" y="9890799"/>
            <a:ext cx="4930492" cy="33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Lina Hakobyan - Sales Summit Hamburg 2025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-1182118" y="9915811"/>
            <a:ext cx="4930492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„Mehr Mensch durch Maschine“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0948" y="447629"/>
            <a:ext cx="7027366" cy="1756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0"/>
              </a:lnSpc>
            </a:pPr>
            <a:r>
              <a:rPr lang="en-US" sz="3900" b="1" spc="210">
                <a:solidFill>
                  <a:srgbClr val="052F45"/>
                </a:solidFill>
                <a:latin typeface="Poppins Bold"/>
                <a:ea typeface="Poppins Bold"/>
                <a:cs typeface="Poppins Bold"/>
                <a:sym typeface="Poppins Bold"/>
              </a:rPr>
              <a:t>Fünf Prinzipien moderner</a:t>
            </a:r>
          </a:p>
          <a:p>
            <a:pPr algn="l">
              <a:lnSpc>
                <a:spcPts val="4570"/>
              </a:lnSpc>
            </a:pPr>
            <a:r>
              <a:rPr lang="en-US" sz="3900" spc="210">
                <a:solidFill>
                  <a:srgbClr val="052F45"/>
                </a:solidFill>
                <a:latin typeface="Poppins"/>
                <a:ea typeface="Poppins"/>
                <a:cs typeface="Poppins"/>
                <a:sym typeface="Poppins"/>
              </a:rPr>
              <a:t>KI Führung</a:t>
            </a:r>
          </a:p>
          <a:p>
            <a:pPr algn="l">
              <a:lnSpc>
                <a:spcPts val="4570"/>
              </a:lnSpc>
            </a:pPr>
            <a:endParaRPr lang="en-US" sz="3900" spc="210">
              <a:solidFill>
                <a:srgbClr val="052F4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A2D69FA4-7CFA-35C5-2E59-D993C1572478}"/>
              </a:ext>
            </a:extLst>
          </p:cNvPr>
          <p:cNvSpPr/>
          <p:nvPr/>
        </p:nvSpPr>
        <p:spPr>
          <a:xfrm rot="-10800000">
            <a:off x="-7147582" y="4923210"/>
            <a:ext cx="20209482" cy="13372559"/>
          </a:xfrm>
          <a:custGeom>
            <a:avLst/>
            <a:gdLst/>
            <a:ahLst/>
            <a:cxnLst/>
            <a:rect l="l" t="t" r="r" b="b"/>
            <a:pathLst>
              <a:path w="20209482" h="13372559">
                <a:moveTo>
                  <a:pt x="0" y="0"/>
                </a:moveTo>
                <a:lnTo>
                  <a:pt x="20209482" y="0"/>
                </a:lnTo>
                <a:lnTo>
                  <a:pt x="20209482" y="13372558"/>
                </a:lnTo>
                <a:lnTo>
                  <a:pt x="0" y="13372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1659</Words>
  <Application>Microsoft Office PowerPoint</Application>
  <PresentationFormat>Benutzerdefiniert</PresentationFormat>
  <Paragraphs>145</Paragraphs>
  <Slides>11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5" baseType="lpstr">
      <vt:lpstr>Poppins Italics</vt:lpstr>
      <vt:lpstr>Poppins Bold</vt:lpstr>
      <vt:lpstr>Poppins Semi-Bold</vt:lpstr>
      <vt:lpstr>Poppins Bold Italics</vt:lpstr>
      <vt:lpstr>Arial</vt:lpstr>
      <vt:lpstr>Poppins</vt:lpstr>
      <vt:lpstr>Poppins Light</vt:lpstr>
      <vt:lpstr>Poppins Medium</vt:lpstr>
      <vt:lpstr>Open Sans Bold</vt:lpstr>
      <vt:lpstr>Calibri</vt:lpstr>
      <vt:lpstr>Poppins Extra-Light</vt:lpstr>
      <vt:lpstr>Aptos</vt:lpstr>
      <vt:lpstr>Ruda Black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White Professional Modern Business Strategy Presentation</dc:title>
  <cp:lastModifiedBy>Lina Hakobyan</cp:lastModifiedBy>
  <cp:revision>15</cp:revision>
  <dcterms:created xsi:type="dcterms:W3CDTF">2006-08-16T00:00:00Z</dcterms:created>
  <dcterms:modified xsi:type="dcterms:W3CDTF">2025-11-16T17:09:32Z</dcterms:modified>
  <dc:identifier>DAG2O2pFMhs</dc:identifier>
</cp:coreProperties>
</file>